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22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23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24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25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26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27.xml" ContentType="application/vnd.openxmlformats-officedocument.presentationml.comments+xml"/>
  <Override PartName="/ppt/notesSlides/notesSlide36.xml" ContentType="application/vnd.openxmlformats-officedocument.presentationml.notesSlide+xml"/>
  <Override PartName="/ppt/comments/comment28.xml" ContentType="application/vnd.openxmlformats-officedocument.presentationml.comments+xml"/>
  <Override PartName="/ppt/notesSlides/notesSlide37.xml" ContentType="application/vnd.openxmlformats-officedocument.presentationml.notesSlide+xml"/>
  <Override PartName="/ppt/comments/comment29.xml" ContentType="application/vnd.openxmlformats-officedocument.presentationml.comments+xml"/>
  <Override PartName="/ppt/notesSlides/notesSlide38.xml" ContentType="application/vnd.openxmlformats-officedocument.presentationml.notesSlide+xml"/>
  <Override PartName="/ppt/comments/comment30.xml" ContentType="application/vnd.openxmlformats-officedocument.presentationml.comments+xml"/>
  <Override PartName="/ppt/notesSlides/notesSlide39.xml" ContentType="application/vnd.openxmlformats-officedocument.presentationml.notesSlide+xml"/>
  <Override PartName="/ppt/comments/comment31.xml" ContentType="application/vnd.openxmlformats-officedocument.presentationml.comments+xml"/>
  <Override PartName="/ppt/notesSlides/notesSlide40.xml" ContentType="application/vnd.openxmlformats-officedocument.presentationml.notesSlide+xml"/>
  <Override PartName="/ppt/comments/comment32.xml" ContentType="application/vnd.openxmlformats-officedocument.presentationml.comments+xml"/>
  <Override PartName="/ppt/notesSlides/notesSlide41.xml" ContentType="application/vnd.openxmlformats-officedocument.presentationml.notesSlide+xml"/>
  <Override PartName="/ppt/comments/comment33.xml" ContentType="application/vnd.openxmlformats-officedocument.presentationml.comments+xml"/>
  <Override PartName="/ppt/notesSlides/notesSlide42.xml" ContentType="application/vnd.openxmlformats-officedocument.presentationml.notesSlide+xml"/>
  <Override PartName="/ppt/comments/comment34.xml" ContentType="application/vnd.openxmlformats-officedocument.presentationml.comments+xml"/>
  <Override PartName="/ppt/notesSlides/notesSlide43.xml" ContentType="application/vnd.openxmlformats-officedocument.presentationml.notesSlide+xml"/>
  <Override PartName="/ppt/comments/comment3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5" r:id="rId39"/>
    <p:sldId id="296" r:id="rId40"/>
    <p:sldId id="297" r:id="rId41"/>
    <p:sldId id="299" r:id="rId42"/>
    <p:sldId id="298" r:id="rId43"/>
    <p:sldId id="300" r:id="rId44"/>
  </p:sldIdLst>
  <p:sldSz cx="9144000" cy="5143500" type="screen16x9"/>
  <p:notesSz cx="6858000" cy="9144000"/>
  <p:embeddedFontLst>
    <p:embeddedFont>
      <p:font typeface="Lobster" panose="020B0604020202020204" charset="0"/>
      <p:regular r:id="rId46"/>
    </p:embeddedFont>
    <p:embeddedFont>
      <p:font typeface="Montserrat" panose="020B0604020202020204" charset="0"/>
      <p:regular r:id="rId47"/>
      <p:bold r:id="rId48"/>
    </p:embeddedFont>
    <p:embeddedFont>
      <p:font typeface="Bree Serif" panose="020B0604020202020204" charset="0"/>
      <p:regular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  <p:embeddedFont>
      <p:font typeface="Quicksand" panose="020B0604020202020204" charset="0"/>
      <p:regular r:id="rId54"/>
      <p:bold r:id="rId55"/>
    </p:embeddedFont>
    <p:embeddedFont>
      <p:font typeface="Antic Didone" panose="020B0604020202020204" charset="0"/>
      <p:regular r:id="rId56"/>
    </p:embeddedFont>
    <p:embeddedFont>
      <p:font typeface="Architects Daughter" panose="020B0604020202020204" charset="0"/>
      <p:regular r:id="rId57"/>
    </p:embeddedFont>
    <p:embeddedFont>
      <p:font typeface="Amatic SC" panose="020B0604020202020204" charset="-79"/>
      <p:regular r:id="rId58"/>
      <p:bold r:id="rId59"/>
    </p:embeddedFont>
    <p:embeddedFont>
      <p:font typeface="Comic Sans MS" panose="030F0702030302020204" pitchFamily="66" charset="0"/>
      <p:regular r:id="rId60"/>
      <p:bold r:id="rId61"/>
    </p:embeddedFont>
    <p:embeddedFont>
      <p:font typeface="Josefin Slab" panose="020B0604020202020204" charset="0"/>
      <p:regular r:id="rId62"/>
      <p:bold r:id="rId63"/>
      <p:italic r:id="rId64"/>
      <p:boldItalic r:id="rId65"/>
    </p:embeddedFont>
    <p:embeddedFont>
      <p:font typeface="Freckle Face" panose="020B0604020202020204" charset="0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go Fernández" initials="" lastIdx="47" clrIdx="0"/>
  <p:cmAuthor id="1" name="Ana Mourón" initials="" lastIdx="2" clrIdx="1"/>
  <p:cmAuthor id="2" name="Antía Saiz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8T20:30:48.195" idx="1">
    <p:pos x="6000" y="0"/>
    <p:text>Galicia is in the Northwest</p:text>
  </p:cm>
  <p:cm authorId="0" dt="2017-05-21T08:48:32.758" idx="2">
    <p:pos x="6000" y="100"/>
    <p:text>MÓNICA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8T20:32:23.192" idx="12">
    <p:pos x="6000" y="0"/>
    <p:text>Dios ke te crew was from Ordes. It was a great hip hop band.</p:text>
  </p:cm>
  <p:cm authorId="0" dt="2017-05-21T08:47:57.890" idx="13">
    <p:pos x="6000" y="100"/>
    <p:text>ANA V.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8:56:30.478" idx="14">
    <p:pos x="6000" y="0"/>
    <p:text>LAURA G.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8:56:47.002" idx="15">
    <p:pos x="6000" y="0"/>
    <p:text>NEREA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8:57:13.034" idx="16">
    <p:pos x="6000" y="0"/>
    <p:text>HUGO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3:18.141" idx="17">
    <p:pos x="6000" y="0"/>
    <p:text>"Liceo" not "Linceo". Pay attention and review your writing....
"This is the best hockey club of Galicia"</p:text>
  </p:cm>
  <p:cm authorId="0" dt="2017-05-21T18:59:00.160" idx="18">
    <p:pos x="6000" y="100"/>
    <p:text>ANDREA S.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5:01.325" idx="19">
    <p:pos x="6000" y="0"/>
    <p:text>I like it.You can add the sport of triathlon under each photo: Running, cycling and swimming.</p:text>
  </p:cm>
  <p:cm authorId="0" dt="2017-05-21T18:59:06.767" idx="20">
    <p:pos x="6000" y="100"/>
    <p:text>NOA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5:34.866" idx="21">
    <p:pos x="6000" y="0"/>
    <p:text>pay attention to your writing.." of canoeing"</p:text>
  </p:cm>
  <p:cm authorId="0" dt="2017-05-21T18:59:16.548" idx="22">
    <p:pos x="6000" y="100"/>
    <p:text>AARÓN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6:15.086" idx="23">
    <p:pos x="6000" y="0"/>
    <p:text>Good comment Ana M.</p:text>
  </p:cm>
  <p:cm authorId="1" dt="2017-05-26T14:50:47.493" idx="1">
    <p:pos x="6000" y="100"/>
    <p:text>Put the letter Quicksand, to have all of the group (that touches gastronomy) the same.</p:text>
  </p:cm>
  <p:cm authorId="0" dt="2017-05-21T18:59:57.064" idx="24">
    <p:pos x="6000" y="200"/>
    <p:text>MAE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6T14:50:34.813" idx="2">
    <p:pos x="6000" y="0"/>
    <p:text>Put the letter Quicksand, to have all of the group (that touches gastronomy) the same.</p:text>
  </p:cm>
  <p:cm authorId="0" dt="2017-05-21T19:00:42.081" idx="25">
    <p:pos x="6000" y="100"/>
    <p:text>SHALIM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1:09.843" idx="26">
    <p:pos x="6000" y="0"/>
    <p:text>SHALIM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29.646" idx="3">
    <p:pos x="6000" y="0"/>
    <p:text>IVÁN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0:12.040" idx="27">
    <p:pos x="6000" y="0"/>
    <p:text>ANA M.</p:tex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1:27.273" idx="28">
    <p:pos x="6000" y="0"/>
    <p:text>MAE</p:tex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2:47.847" idx="29">
    <p:pos x="6000" y="0"/>
    <p:text>MIGUEL ÁNGEL</p:tex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3:03.677" idx="30">
    <p:pos x="6000" y="0"/>
    <p:text>SOLE</p:tex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3:11.598" idx="31">
    <p:pos x="6000" y="0"/>
    <p:text>MAYRA</p:tex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3:21.570" idx="32">
    <p:pos x="6000" y="0"/>
    <p:text>ANDREA E.</p:tex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9:00.938" idx="33">
    <p:pos x="6000" y="0"/>
    <p:text>LAURA S.</p:tex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09:14.292" idx="34">
    <p:pos x="6000" y="0"/>
    <p:text>IRIA</p:text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8T20:33:35.561" idx="35">
    <p:pos x="6000" y="0"/>
    <p:text>Nice photos</p:text>
  </p:cm>
  <p:cm authorId="0" dt="2017-05-21T19:09:22.157" idx="36">
    <p:pos x="6000" y="100"/>
    <p:text>TIANA</p:text>
  </p:cm>
</p:cmLst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9T08:43:13.215" idx="37">
    <p:pos x="6000" y="0"/>
    <p:text>What happen with my comment? You can´t delete my comments, please.</p:text>
  </p:cm>
  <p:cm authorId="2" dt="2017-05-29T08:43:13.215" idx="1">
    <p:pos x="6000" y="100"/>
    <p:text>I do not delete any comments.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23.667" idx="4">
    <p:pos x="6000" y="0"/>
    <p:text>MANON</p:text>
  </p:cm>
</p:cmLst>
</file>

<file path=ppt/comments/comment3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10:20.138" idx="39">
    <p:pos x="6000" y="0"/>
    <p:text>MARTA</p:text>
  </p:cm>
</p:cmLst>
</file>

<file path=ppt/comments/comment3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8:30.357" idx="40">
    <p:pos x="6000" y="0"/>
    <p:text>" A lot of reptiles". And you can insert a photo of cormorants, too.</p:text>
  </p:cm>
  <p:cm authorId="0" dt="2017-05-21T19:10:29.014" idx="41">
    <p:pos x="6000" y="100"/>
    <p:text>UXÍA G.</p:text>
  </p:cm>
</p:cmLst>
</file>

<file path=ppt/comments/comment3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11:06.404" idx="42">
    <p:pos x="6000" y="0"/>
    <p:text>ANTÍA</p:text>
  </p:cm>
</p:cmLst>
</file>

<file path=ppt/comments/comment3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9:57.871" idx="44">
    <p:pos x="6000" y="0"/>
    <p:text>"It is a beautiful place"</p:text>
  </p:cm>
  <p:cm authorId="0" dt="2017-05-21T19:11:22.515" idx="45">
    <p:pos x="6000" y="100"/>
    <p:text>MARTA</p:text>
  </p:cm>
</p:cmLst>
</file>

<file path=ppt/comments/comment3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19:11:15.039" idx="43">
    <p:pos x="6000" y="0"/>
    <p:text>JOSÉ ÁNGEL</p:text>
  </p:cm>
</p:cmLst>
</file>

<file path=ppt/comments/comment3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50:23.401" idx="46">
    <p:pos x="6000" y="0"/>
    <p:text>Good photo! I love it!</p:text>
  </p:cm>
  <p:cm authorId="0" dt="2017-05-21T19:11:36.148" idx="47">
    <p:pos x="6000" y="100"/>
    <p:text>UXÍA G.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20.327" idx="5">
    <p:pos x="6000" y="0"/>
    <p:text>PABLO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17.256" idx="6">
    <p:pos x="6000" y="0"/>
    <p:text>UXÍA R.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10.985" idx="7">
    <p:pos x="6000" y="0"/>
    <p:text>NICO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6T19:40:35.975" idx="8">
    <p:pos x="6000" y="0"/>
    <p:text>You have to change "Bass drum" for "drum". Bass drum is the biggest.
Good job.</p:text>
  </p:cm>
  <p:cm authorId="0" dt="2017-05-21T08:48:07.796" idx="9">
    <p:pos x="6000" y="100"/>
    <p:text>ANA V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04.568" idx="10">
    <p:pos x="6000" y="0"/>
    <p:text>ÁLEX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1T08:48:01.749" idx="11">
    <p:pos x="6000" y="0"/>
    <p:text>UXÍA 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1399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comments" Target="../comments/commen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comments" Target="../comments/commen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0.xml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2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omments" Target="../comments/commen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5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comments" Target="../comments/commen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comments" Target="../comments/comment21.xml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comments" Target="../comments/commen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comments" Target="../comments/commen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pn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eg"/><Relationship Id="rId11" Type="http://schemas.openxmlformats.org/officeDocument/2006/relationships/image" Target="../media/image101.png"/><Relationship Id="rId5" Type="http://schemas.openxmlformats.org/officeDocument/2006/relationships/image" Target="../media/image95.jpeg"/><Relationship Id="rId10" Type="http://schemas.openxmlformats.org/officeDocument/2006/relationships/image" Target="../media/image100.png"/><Relationship Id="rId4" Type="http://schemas.openxmlformats.org/officeDocument/2006/relationships/image" Target="../media/image94.jpeg"/><Relationship Id="rId9" Type="http://schemas.openxmlformats.org/officeDocument/2006/relationships/image" Target="../media/image99.png"/><Relationship Id="rId14" Type="http://schemas.openxmlformats.org/officeDocument/2006/relationships/comments" Target="../comments/commen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comments" Target="../comments/comment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10" Type="http://schemas.openxmlformats.org/officeDocument/2006/relationships/comments" Target="../comments/comment27.xml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8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9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0.xml"/><Relationship Id="rId4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1.xml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7" Type="http://schemas.openxmlformats.org/officeDocument/2006/relationships/comments" Target="../comments/comment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comments" Target="../comments/commen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Galic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49875" y="340050"/>
            <a:ext cx="8520600" cy="44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Folk music is the traditional kind of music.</a:t>
            </a:r>
          </a:p>
          <a:p>
            <a:pPr lvl="0" rtl="0">
              <a:spcBef>
                <a:spcPts val="0"/>
              </a:spcBef>
              <a:buNone/>
            </a:pPr>
            <a:r>
              <a:rPr lang="e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Tambourines, Galician bagpipes, hurdy-gurdies, acoustic guitars, lutes, drums, bass drums, flutes are the typical instruments.</a:t>
            </a:r>
            <a:r>
              <a:rPr lang="es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139" name="Shape 139" descr="Resultado de imaxes para tambourine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26343">
            <a:off x="440652" y="2069028"/>
            <a:ext cx="1919659" cy="209283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pic>
        <p:nvPicPr>
          <p:cNvPr id="140" name="Shape 140" descr="Resultado de imaxes para gaitas gallega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5639">
            <a:off x="2583146" y="2898654"/>
            <a:ext cx="2288395" cy="1566892"/>
          </a:xfrm>
          <a:prstGeom prst="roundRect">
            <a:avLst>
              <a:gd name="adj" fmla="val 31818"/>
            </a:avLst>
          </a:prstGeom>
          <a:noFill/>
          <a:ln>
            <a:noFill/>
          </a:ln>
        </p:spPr>
      </p:pic>
      <p:pic>
        <p:nvPicPr>
          <p:cNvPr id="141" name="Shape 141" descr="Imaxe relacionad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16749">
            <a:off x="7550495" y="2965279"/>
            <a:ext cx="1300160" cy="14336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2" name="Shape 142" descr="Resultado de imaxes para fflautas dulces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548">
            <a:off x="7256173" y="1346765"/>
            <a:ext cx="1174615" cy="1174615"/>
          </a:xfrm>
          <a:prstGeom prst="round1Rect">
            <a:avLst>
              <a:gd name="adj" fmla="val 27289"/>
            </a:avLst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 rot="-283608">
            <a:off x="373837" y="4195374"/>
            <a:ext cx="2053283" cy="411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Pandeireta (tambourine)</a:t>
            </a:r>
          </a:p>
        </p:txBody>
      </p:sp>
      <p:sp>
        <p:nvSpPr>
          <p:cNvPr id="144" name="Shape 144"/>
          <p:cNvSpPr txBox="1"/>
          <p:nvPr/>
        </p:nvSpPr>
        <p:spPr>
          <a:xfrm rot="440159">
            <a:off x="2487208" y="4425327"/>
            <a:ext cx="2213216" cy="579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Gaita galega (Galician bagpipes)</a:t>
            </a:r>
          </a:p>
        </p:txBody>
      </p:sp>
      <p:pic>
        <p:nvPicPr>
          <p:cNvPr id="145" name="Shape 145" descr="Resultado de imaxes para tambores galegos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400" y="1641718"/>
            <a:ext cx="1362000" cy="1158000"/>
          </a:xfrm>
          <a:prstGeom prst="snip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648925" y="2819025"/>
            <a:ext cx="16074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Tambor (drum)</a:t>
            </a:r>
          </a:p>
        </p:txBody>
      </p:sp>
      <p:pic>
        <p:nvPicPr>
          <p:cNvPr id="147" name="Shape 147" descr="Resultado de imaxes para zanfoñas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775" y="3548525"/>
            <a:ext cx="1828800" cy="8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5131125" y="4512925"/>
            <a:ext cx="17805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 smtClean="0">
                <a:latin typeface="Montserrat"/>
                <a:ea typeface="Montserrat"/>
                <a:cs typeface="Montserrat"/>
                <a:sym typeface="Montserrat"/>
              </a:rPr>
              <a:t>Zanfoña (hurdy-gurdy)</a:t>
            </a:r>
            <a:endParaRPr lang="e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Shape 149"/>
          <p:cNvSpPr txBox="1"/>
          <p:nvPr/>
        </p:nvSpPr>
        <p:spPr>
          <a:xfrm rot="689051">
            <a:off x="7121756" y="2509984"/>
            <a:ext cx="1199412" cy="370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Flauta (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flute</a:t>
            </a:r>
            <a:r>
              <a:rPr lang="es"/>
              <a:t>)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628700" y="4376925"/>
            <a:ext cx="1362000" cy="5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Bombo (bass drum)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290100"/>
            <a:ext cx="8520600" cy="42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Some famous bands are Milladoiro, Berrogüetto, Luar na Lubre, Fuxan os Ventos, etc.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74" y="1932225"/>
            <a:ext cx="2393400" cy="1795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pic>
      <p:pic>
        <p:nvPicPr>
          <p:cNvPr id="158" name="Shape 15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87" y="2146400"/>
            <a:ext cx="3119400" cy="1671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pic>
      <p:pic>
        <p:nvPicPr>
          <p:cNvPr id="159" name="Shape 15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650" y="1135225"/>
            <a:ext cx="1901400" cy="2683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Resultado de imagen de a muñeira traxe de ho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00" y="353687"/>
            <a:ext cx="1850093" cy="4436100"/>
          </a:xfrm>
          <a:prstGeom prst="flowChartTerminator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5" name="Shape 165" descr="Resultado de imagen de a muñeira traxe de mulle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900" y="353700"/>
            <a:ext cx="2710200" cy="4436100"/>
          </a:xfrm>
          <a:prstGeom prst="plaque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6" name="Shape 166" descr="Resultado de imagen de inquedanzas tui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362" y="638776"/>
            <a:ext cx="3877500" cy="36303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7" name="Shape 167"/>
          <p:cNvSpPr txBox="1"/>
          <p:nvPr/>
        </p:nvSpPr>
        <p:spPr>
          <a:xfrm>
            <a:off x="2271625" y="70625"/>
            <a:ext cx="3732900" cy="5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INQUEDANZAS TUI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71625" y="4371950"/>
            <a:ext cx="373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chitects Daughter" panose="020B0604020202020204" charset="0"/>
              </a:rPr>
              <a:t>The most traditional dance and song is “A </a:t>
            </a:r>
            <a:r>
              <a:rPr lang="en-US" dirty="0" err="1">
                <a:latin typeface="Architects Daughter" panose="020B0604020202020204" charset="0"/>
              </a:rPr>
              <a:t>muiñeira</a:t>
            </a:r>
            <a:r>
              <a:rPr lang="en-US" dirty="0">
                <a:latin typeface="Architects Daughter" panose="020B0604020202020204" charset="0"/>
              </a:rPr>
              <a:t>”.</a:t>
            </a:r>
            <a:endParaRPr lang="es-ES" dirty="0">
              <a:latin typeface="Architects Daughte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301362"/>
            <a:ext cx="8520600" cy="410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Shape 173" descr="Resultado de imaxes para herdeiros da crus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05428">
            <a:off x="413104" y="547553"/>
            <a:ext cx="2376740" cy="155954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 rot="-517332">
            <a:off x="543438" y="2186496"/>
            <a:ext cx="2435323" cy="335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dirty="0">
                <a:latin typeface="Montserrat"/>
                <a:ea typeface="Montserrat"/>
                <a:cs typeface="Montserrat"/>
                <a:sym typeface="Montserrat"/>
              </a:rPr>
              <a:t>Heredeiros da Crus (rock)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 dirty="0">
                <a:latin typeface="Montserrat"/>
                <a:ea typeface="Montserrat"/>
                <a:cs typeface="Montserrat"/>
                <a:sym typeface="Montserrat"/>
              </a:rPr>
              <a:t>Ribeira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Shape 175" descr="Resultado de imaxes para perpetuo socorro grupo de punk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1592">
            <a:off x="6359958" y="841178"/>
            <a:ext cx="2401460" cy="147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 rot="664912">
            <a:off x="6101322" y="2333148"/>
            <a:ext cx="2483202" cy="477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Samesugas (punk)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Santiago de Compostela</a:t>
            </a:r>
          </a:p>
        </p:txBody>
      </p:sp>
      <p:sp>
        <p:nvSpPr>
          <p:cNvPr id="177" name="Shape 177"/>
          <p:cNvSpPr txBox="1"/>
          <p:nvPr/>
        </p:nvSpPr>
        <p:spPr>
          <a:xfrm rot="-378478">
            <a:off x="3179143" y="2024491"/>
            <a:ext cx="2768662" cy="441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Nadadora (pop)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O Grove</a:t>
            </a:r>
          </a:p>
          <a:p>
            <a:pPr lvl="0" algn="ctr">
              <a:spcBef>
                <a:spcPts val="0"/>
              </a:spcBef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Shape 178" descr="Resultado de imaxes para los suave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286">
            <a:off x="1590071" y="2972030"/>
            <a:ext cx="3164458" cy="1318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 rot="247315">
            <a:off x="1621312" y="4253272"/>
            <a:ext cx="2800543" cy="513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Los Suaves (heavy rock)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Ourense</a:t>
            </a:r>
          </a:p>
        </p:txBody>
      </p:sp>
      <p:sp>
        <p:nvSpPr>
          <p:cNvPr id="180" name="Shape 180"/>
          <p:cNvSpPr txBox="1"/>
          <p:nvPr/>
        </p:nvSpPr>
        <p:spPr>
          <a:xfrm rot="-343349">
            <a:off x="4743185" y="4411994"/>
            <a:ext cx="3595417" cy="32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Dios ke te crew  (hip hop)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Ordes</a:t>
            </a:r>
          </a:p>
        </p:txBody>
      </p:sp>
      <p:pic>
        <p:nvPicPr>
          <p:cNvPr id="181" name="Shape 181" descr="Resultado de imaxes para nadadora grupo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86471">
            <a:off x="3202075" y="519181"/>
            <a:ext cx="2528700" cy="143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Resultado de imaxes para dios ke te crew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87897">
            <a:off x="5598129" y="2918707"/>
            <a:ext cx="1586663" cy="158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891256" y="123478"/>
            <a:ext cx="3649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Montserrat" panose="020B0604020202020204" charset="0"/>
              </a:rPr>
              <a:t>Other</a:t>
            </a:r>
            <a:r>
              <a:rPr lang="es-ES" dirty="0" smtClean="0">
                <a:latin typeface="Montserrat" panose="020B0604020202020204" charset="0"/>
              </a:rPr>
              <a:t> </a:t>
            </a:r>
            <a:r>
              <a:rPr lang="es-ES" dirty="0" err="1" smtClean="0">
                <a:latin typeface="Montserrat" panose="020B0604020202020204" charset="0"/>
              </a:rPr>
              <a:t>bands</a:t>
            </a:r>
            <a:r>
              <a:rPr lang="es-ES" dirty="0" smtClean="0">
                <a:latin typeface="Montserrat" panose="020B0604020202020204" charset="0"/>
              </a:rPr>
              <a:t> of </a:t>
            </a:r>
            <a:r>
              <a:rPr lang="es-ES" dirty="0" err="1" smtClean="0">
                <a:latin typeface="Montserrat" panose="020B0604020202020204" charset="0"/>
              </a:rPr>
              <a:t>different</a:t>
            </a:r>
            <a:r>
              <a:rPr lang="es-ES" dirty="0" smtClean="0">
                <a:latin typeface="Montserrat" panose="020B0604020202020204" charset="0"/>
              </a:rPr>
              <a:t> </a:t>
            </a:r>
            <a:r>
              <a:rPr lang="es-ES" dirty="0" err="1" smtClean="0">
                <a:latin typeface="Montserrat" panose="020B0604020202020204" charset="0"/>
              </a:rPr>
              <a:t>kind</a:t>
            </a:r>
            <a:r>
              <a:rPr lang="es-ES" dirty="0" smtClean="0">
                <a:latin typeface="Montserrat" panose="020B0604020202020204" charset="0"/>
              </a:rPr>
              <a:t> of </a:t>
            </a:r>
            <a:r>
              <a:rPr lang="es-ES" dirty="0" err="1" smtClean="0">
                <a:latin typeface="Montserrat" panose="020B0604020202020204" charset="0"/>
              </a:rPr>
              <a:t>music</a:t>
            </a:r>
            <a:endParaRPr lang="es-ES" dirty="0">
              <a:latin typeface="Montserra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957075" y="1874874"/>
            <a:ext cx="5229848" cy="17638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SPORTS</a:t>
            </a:r>
          </a:p>
        </p:txBody>
      </p:sp>
      <p:pic>
        <p:nvPicPr>
          <p:cNvPr id="188" name="Shape 188" descr="Resultado de imagen de balones de fútbol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4" y="3751750"/>
            <a:ext cx="1170350" cy="11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Resultado de imagen de baloncesto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59" y="251500"/>
            <a:ext cx="1959040" cy="11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04574" y="311325"/>
            <a:ext cx="3033300" cy="6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 descr="Resultado de imagen de deporte canoa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25" y="251500"/>
            <a:ext cx="2126100" cy="1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Resultado de imagen de deporte hockey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25" y="3532700"/>
            <a:ext cx="2359401" cy="157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 rot="-5218278">
            <a:off x="14789349" y="1467635"/>
            <a:ext cx="397455" cy="1198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 rot="-5395419">
            <a:off x="14425269" y="1663205"/>
            <a:ext cx="1125600" cy="5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 descr="Imagen relaciona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25" y="850525"/>
            <a:ext cx="3922525" cy="25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 flipH="1">
            <a:off x="14903300" y="1757600"/>
            <a:ext cx="2194200" cy="7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dDD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55400" y="3675975"/>
            <a:ext cx="3989400" cy="5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Deportivo de A Coruña</a:t>
            </a:r>
          </a:p>
        </p:txBody>
      </p:sp>
      <p:pic>
        <p:nvPicPr>
          <p:cNvPr id="202" name="Shape 202" descr="Resultado de imagen de celta de vigo 20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799" y="1268075"/>
            <a:ext cx="4237525" cy="139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5485450" y="2920825"/>
            <a:ext cx="2764200" cy="2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Celta de Vigo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95936" y="4083918"/>
            <a:ext cx="4886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king of sports is football. We have two Galician teams in the Spanish Premier League. </a:t>
            </a:r>
            <a:r>
              <a:rPr lang="es-ES" dirty="0" err="1"/>
              <a:t>They</a:t>
            </a:r>
            <a:r>
              <a:rPr lang="es-ES" dirty="0"/>
              <a:t> are Deportivo de A Coruña and Celta de Vigo. </a:t>
            </a:r>
            <a:r>
              <a:rPr lang="en-US" dirty="0"/>
              <a:t>This last played the semifinal of the Europe League this year.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205450" y="251650"/>
            <a:ext cx="2492400" cy="71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>
                <a:latin typeface="Comic Sans MS"/>
                <a:ea typeface="Comic Sans MS"/>
                <a:cs typeface="Comic Sans MS"/>
                <a:sym typeface="Comic Sans MS"/>
              </a:rPr>
              <a:t>FOOTBALL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01950" y="1327800"/>
            <a:ext cx="1892700" cy="5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Iago Aspas</a:t>
            </a:r>
            <a:r>
              <a:rPr lang="es" sz="2400" dirty="0">
                <a:solidFill>
                  <a:srgbClr val="000000"/>
                </a:solidFill>
              </a:rPr>
              <a:t> </a:t>
            </a:r>
            <a:r>
              <a:rPr lang="es" dirty="0"/>
              <a:t>       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3136800" y="1392250"/>
            <a:ext cx="26298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latin typeface="Comic Sans MS"/>
                <a:ea typeface="Comic Sans MS"/>
                <a:cs typeface="Comic Sans MS"/>
                <a:sym typeface="Comic Sans MS"/>
              </a:rPr>
              <a:t>Álex Bergantiños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608750" y="1392250"/>
            <a:ext cx="23634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latin typeface="Comic Sans MS"/>
                <a:ea typeface="Comic Sans MS"/>
                <a:cs typeface="Comic Sans MS"/>
                <a:sym typeface="Comic Sans MS"/>
              </a:rPr>
              <a:t>Lucas Vázquez</a:t>
            </a:r>
          </a:p>
        </p:txBody>
      </p:sp>
      <p:pic>
        <p:nvPicPr>
          <p:cNvPr id="212" name="Shape 212" descr="Iago aspas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50" y="1998125"/>
            <a:ext cx="2423500" cy="23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Álex Bergantiños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575" y="1998125"/>
            <a:ext cx="16764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Lucas Vázquez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500" y="2094399"/>
            <a:ext cx="2864774" cy="25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915816" y="1036813"/>
            <a:ext cx="419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best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football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players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68225" y="11637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       </a:t>
            </a:r>
            <a:r>
              <a:rPr lang="es">
                <a:solidFill>
                  <a:schemeClr val="dk1"/>
                </a:solidFill>
              </a:rPr>
              <a:t>Handball                                                                            Canoeing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            Basketball                                                                       Roller hockey 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25" y="53725"/>
            <a:ext cx="2343150" cy="17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900" y="128000"/>
            <a:ext cx="2628900" cy="15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00" y="2327024"/>
            <a:ext cx="2628900" cy="134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900" y="2248075"/>
            <a:ext cx="2857500" cy="14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/>
              <a:t>HOCKEY CLUB LICEO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88675" y="13716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This is the best hockey club of Galicia.</a:t>
            </a:r>
          </a:p>
        </p:txBody>
      </p:sp>
      <p:pic>
        <p:nvPicPr>
          <p:cNvPr id="230" name="Shape 230" descr="Resultado de imagen de club liceo hockey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">
            <a:off x="311701" y="3869879"/>
            <a:ext cx="1892649" cy="106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Resultado de imagen de club liceo hockey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27631">
            <a:off x="5476180" y="2068461"/>
            <a:ext cx="2857166" cy="19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Resultado de imagen de club liceo hockey medallas y copa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1699">
            <a:off x="2679149" y="2690812"/>
            <a:ext cx="2340350" cy="16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ivan-rana-entrevista-corre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69316">
            <a:off x="549161" y="975302"/>
            <a:ext cx="2483076" cy="355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traitlon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3745">
            <a:off x="3718561" y="1286377"/>
            <a:ext cx="5017601" cy="26759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 rot="-247606">
            <a:off x="603939" y="203138"/>
            <a:ext cx="2380371" cy="596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700" b="1">
                <a:solidFill>
                  <a:srgbClr val="44FF64"/>
                </a:solidFill>
                <a:latin typeface="Amatic SC"/>
                <a:ea typeface="Amatic SC"/>
                <a:cs typeface="Amatic SC"/>
                <a:sym typeface="Amatic SC"/>
              </a:rPr>
              <a:t>Iván Raña</a:t>
            </a:r>
          </a:p>
        </p:txBody>
      </p:sp>
      <p:sp>
        <p:nvSpPr>
          <p:cNvPr id="240" name="Shape 240"/>
          <p:cNvSpPr txBox="1"/>
          <p:nvPr/>
        </p:nvSpPr>
        <p:spPr>
          <a:xfrm rot="328781">
            <a:off x="3919421" y="754258"/>
            <a:ext cx="1718453" cy="241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Quicksand"/>
                <a:ea typeface="Quicksand"/>
                <a:cs typeface="Quicksand"/>
                <a:sym typeface="Quicksand"/>
              </a:rPr>
              <a:t>RUNNING</a:t>
            </a:r>
          </a:p>
        </p:txBody>
      </p:sp>
      <p:sp>
        <p:nvSpPr>
          <p:cNvPr id="241" name="Shape 241"/>
          <p:cNvSpPr txBox="1"/>
          <p:nvPr/>
        </p:nvSpPr>
        <p:spPr>
          <a:xfrm rot="322201">
            <a:off x="5645448" y="883524"/>
            <a:ext cx="1506612" cy="341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Quicksand"/>
                <a:ea typeface="Quicksand"/>
                <a:cs typeface="Quicksand"/>
                <a:sym typeface="Quicksand"/>
              </a:rPr>
              <a:t>CYCLING</a:t>
            </a:r>
          </a:p>
        </p:txBody>
      </p:sp>
      <p:sp>
        <p:nvSpPr>
          <p:cNvPr id="242" name="Shape 242"/>
          <p:cNvSpPr txBox="1"/>
          <p:nvPr/>
        </p:nvSpPr>
        <p:spPr>
          <a:xfrm rot="333811">
            <a:off x="7171856" y="1036219"/>
            <a:ext cx="1779281" cy="248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Quicksand"/>
                <a:ea typeface="Quicksand"/>
                <a:cs typeface="Quicksand"/>
                <a:sym typeface="Quicksand"/>
              </a:rPr>
              <a:t>SWIMMING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07904" y="417160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times triathlon champion of the World.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524250" y="840600"/>
            <a:ext cx="8095500" cy="34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7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SITUATION PROVINCES AND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0" y="12640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dirty="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 dirty="0" smtClean="0">
                <a:solidFill>
                  <a:srgbClr val="145CFF"/>
                </a:solidFill>
                <a:latin typeface="Lobster"/>
                <a:ea typeface="Lobster"/>
                <a:cs typeface="Lobster"/>
                <a:sym typeface="Lobster"/>
              </a:rPr>
              <a:t>champion</a:t>
            </a:r>
            <a:endParaRPr lang="es" sz="2400" dirty="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47" y="2611324"/>
            <a:ext cx="2741602" cy="15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0" y="2532846"/>
            <a:ext cx="2299550" cy="15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1825425" y="406275"/>
            <a:ext cx="4719900" cy="6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 dirty="0">
                <a:solidFill>
                  <a:srgbClr val="FF0000"/>
                </a:solidFill>
              </a:rPr>
              <a:t>David Cal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70587" y="14466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World </a:t>
            </a:r>
            <a:r>
              <a:rPr lang="en-US" dirty="0"/>
              <a:t>Champion and Olympic champion of canoeing.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 rot="1183872">
            <a:off x="719878" y="1554178"/>
            <a:ext cx="7586591" cy="2035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ED5F"/>
                </a:solidFill>
                <a:latin typeface="Arial"/>
              </a:rPr>
              <a:t>GASTRONOMY</a:t>
            </a:r>
          </a:p>
        </p:txBody>
      </p:sp>
      <p:pic>
        <p:nvPicPr>
          <p:cNvPr id="256" name="Shape 256" descr="receta-pulpo-a-la-gallega-o-a-feira-5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1634">
            <a:off x="5945769" y="519325"/>
            <a:ext cx="2776541" cy="175835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7" name="Shape 257" descr="cocido-gallego.jpe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2840">
            <a:off x="537827" y="2912623"/>
            <a:ext cx="2640078" cy="17600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65324" cy="27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-74350" y="2790300"/>
            <a:ext cx="2768400" cy="4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>
                <a:solidFill>
                  <a:srgbClr val="FF00FF"/>
                </a:solidFill>
                <a:latin typeface="Quicksand"/>
                <a:ea typeface="Quicksand"/>
                <a:cs typeface="Quicksand"/>
                <a:sym typeface="Quicksand"/>
              </a:rPr>
              <a:t>Galician octopus 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50" y="0"/>
            <a:ext cx="4569248" cy="279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4883850" y="3103400"/>
            <a:ext cx="3536100" cy="3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5978025" y="2790300"/>
            <a:ext cx="3054000" cy="3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>
                <a:solidFill>
                  <a:srgbClr val="FF00FF"/>
                </a:solidFill>
                <a:latin typeface="Quicksand"/>
                <a:ea typeface="Quicksand"/>
                <a:cs typeface="Quicksand"/>
                <a:sym typeface="Quicksand"/>
              </a:rPr>
              <a:t>Galician stew 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125" y="2790300"/>
            <a:ext cx="3817350" cy="23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6556975" y="4031000"/>
            <a:ext cx="1075800" cy="482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7397275" y="3919450"/>
            <a:ext cx="1746600" cy="4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>
                <a:solidFill>
                  <a:srgbClr val="FF00FF"/>
                </a:solidFill>
              </a:rPr>
              <a:t>Turnip greens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00" y="576700"/>
            <a:ext cx="4450800" cy="29660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5" name="Shape 275"/>
          <p:cNvSpPr txBox="1"/>
          <p:nvPr/>
        </p:nvSpPr>
        <p:spPr>
          <a:xfrm>
            <a:off x="4708025" y="270725"/>
            <a:ext cx="4095900" cy="12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latin typeface="Quicksand"/>
                <a:ea typeface="Quicksand"/>
                <a:cs typeface="Quicksand"/>
                <a:sym typeface="Quicksand"/>
              </a:rPr>
              <a:t>“A feira” style octopus: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25" y="1129924"/>
            <a:ext cx="1905175" cy="14225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7" name="Shape 277"/>
          <p:cNvSpPr txBox="1"/>
          <p:nvPr/>
        </p:nvSpPr>
        <p:spPr>
          <a:xfrm>
            <a:off x="4677812" y="2470075"/>
            <a:ext cx="1965600" cy="44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Boiled octopus with salt,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50" y="807812"/>
            <a:ext cx="1483025" cy="17741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9" name="Shape 279"/>
          <p:cNvSpPr txBox="1"/>
          <p:nvPr/>
        </p:nvSpPr>
        <p:spPr>
          <a:xfrm>
            <a:off x="7073775" y="2581925"/>
            <a:ext cx="1482900" cy="3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olive oil,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737" y="2958423"/>
            <a:ext cx="1856474" cy="151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1" name="Shape 281"/>
          <p:cNvSpPr txBox="1"/>
          <p:nvPr/>
        </p:nvSpPr>
        <p:spPr>
          <a:xfrm>
            <a:off x="6185087" y="4401950"/>
            <a:ext cx="1306500" cy="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paprika,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0" y="3542750"/>
            <a:ext cx="5789400" cy="6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200">
                <a:latin typeface="Quicksand"/>
                <a:ea typeface="Quicksand"/>
                <a:cs typeface="Quicksand"/>
                <a:sym typeface="Quicksand"/>
              </a:rPr>
              <a:t>served in a flat rounded wooden dish.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9726737" y="2023025"/>
            <a:ext cx="3133500" cy="141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88" name="Shape 288" descr="Resultado de imagen de imagenes del caldo galle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75" y="267495"/>
            <a:ext cx="4466041" cy="420565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5004048" y="2121922"/>
            <a:ext cx="3906000" cy="10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" sz="1800" b="1" dirty="0">
                <a:latin typeface="Comic Sans MS"/>
                <a:ea typeface="Comic Sans MS"/>
                <a:cs typeface="Comic Sans MS"/>
                <a:sym typeface="Comic Sans MS"/>
              </a:rPr>
              <a:t>Galician stew </a:t>
            </a:r>
            <a:r>
              <a:rPr lang="es" sz="1800" dirty="0">
                <a:latin typeface="Comic Sans MS"/>
                <a:ea typeface="Comic Sans MS"/>
                <a:cs typeface="Comic Sans MS"/>
                <a:sym typeface="Comic Sans MS"/>
              </a:rPr>
              <a:t>made with potatoes,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" sz="1800" dirty="0">
                <a:latin typeface="Comic Sans MS"/>
                <a:ea typeface="Comic Sans MS"/>
                <a:cs typeface="Comic Sans MS"/>
                <a:sym typeface="Comic Sans MS"/>
              </a:rPr>
              <a:t>cabbage, turnip greens, beans,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" sz="1800" dirty="0">
                <a:latin typeface="Comic Sans MS"/>
                <a:ea typeface="Comic Sans MS"/>
                <a:cs typeface="Comic Sans MS"/>
                <a:sym typeface="Comic Sans MS"/>
              </a:rPr>
              <a:t>chickpeas, carrots and pork.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1619672" y="4299942"/>
            <a:ext cx="6626100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" sz="2000" dirty="0">
                <a:latin typeface="Quicksand"/>
                <a:ea typeface="Quicksand"/>
                <a:cs typeface="Quicksand"/>
                <a:sym typeface="Quicksand"/>
              </a:rPr>
              <a:t>Galician shellfish is the </a:t>
            </a:r>
            <a:r>
              <a:rPr lang="es" sz="2000" dirty="0" smtClean="0">
                <a:latin typeface="Quicksand"/>
                <a:ea typeface="Quicksand"/>
                <a:cs typeface="Quicksand"/>
                <a:sym typeface="Quicksand"/>
              </a:rPr>
              <a:t>best of </a:t>
            </a:r>
            <a:r>
              <a:rPr lang="es" sz="2000" dirty="0">
                <a:latin typeface="Quicksand"/>
                <a:ea typeface="Quicksand"/>
                <a:cs typeface="Quicksand"/>
                <a:sym typeface="Quicksand"/>
              </a:rPr>
              <a:t>Spain.</a:t>
            </a:r>
          </a:p>
        </p:txBody>
      </p:sp>
      <p:pic>
        <p:nvPicPr>
          <p:cNvPr id="295" name="Shape 295" descr="Resultado de imagen de marisco de españ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771550"/>
            <a:ext cx="6302888" cy="3347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915816" y="15011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SHELLFISH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016875" y="0"/>
            <a:ext cx="15066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langoustes,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-55125" y="529650"/>
            <a:ext cx="3119100" cy="9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We have best lobsters,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75" y="918150"/>
            <a:ext cx="2071525" cy="149167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125" y="396999"/>
            <a:ext cx="2071524" cy="15265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350" y="965149"/>
            <a:ext cx="2200236" cy="14916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5" name="Shape 305"/>
          <p:cNvSpPr txBox="1"/>
          <p:nvPr/>
        </p:nvSpPr>
        <p:spPr>
          <a:xfrm>
            <a:off x="5099675" y="529650"/>
            <a:ext cx="16830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langoustines,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425" y="529649"/>
            <a:ext cx="1846939" cy="14916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" name="Shape 307"/>
          <p:cNvSpPr txBox="1"/>
          <p:nvPr/>
        </p:nvSpPr>
        <p:spPr>
          <a:xfrm>
            <a:off x="7430087" y="141150"/>
            <a:ext cx="16830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razor sells, ….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75" y="2638100"/>
            <a:ext cx="3623375" cy="23769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9" name="Shape 309"/>
          <p:cNvSpPr txBox="1"/>
          <p:nvPr/>
        </p:nvSpPr>
        <p:spPr>
          <a:xfrm>
            <a:off x="3853575" y="3108537"/>
            <a:ext cx="2601300" cy="10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Quicksand"/>
                <a:ea typeface="Quicksand"/>
                <a:cs typeface="Quicksand"/>
                <a:sym typeface="Quicksand"/>
              </a:rPr>
              <a:t>and the most expensive and tastes shellfish is the barnacles.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575" y="2638112"/>
            <a:ext cx="2388938" cy="237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79900" cy="23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37175" y="2429225"/>
            <a:ext cx="32223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>
                <a:solidFill>
                  <a:srgbClr val="FF00FF"/>
                </a:solidFill>
              </a:rPr>
              <a:t>Santiago cake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217875" y="105725"/>
            <a:ext cx="2850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>
                <a:solidFill>
                  <a:srgbClr val="FF00FF"/>
                </a:solidFill>
                <a:latin typeface="Quicksand"/>
                <a:ea typeface="Quicksand"/>
                <a:cs typeface="Quicksand"/>
                <a:sym typeface="Quicksand"/>
              </a:rPr>
              <a:t>Ingredients: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33" y="718825"/>
            <a:ext cx="2053891" cy="164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00" y="1994350"/>
            <a:ext cx="2519724" cy="164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250" y="2220462"/>
            <a:ext cx="1792049" cy="119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925" y="3724474"/>
            <a:ext cx="2289674" cy="14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563" y="3639104"/>
            <a:ext cx="2519725" cy="141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928" y="718825"/>
            <a:ext cx="1894471" cy="14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1828300" y="1694762"/>
            <a:ext cx="5328498" cy="1753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D90DC"/>
                </a:solidFill>
                <a:latin typeface="Arial"/>
              </a:rPr>
              <a:t>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-203" y="2674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dirty="0"/>
              <a:t>                         </a:t>
            </a:r>
            <a:r>
              <a:rPr lang="es" dirty="0" smtClean="0"/>
              <a:t>FORESTS AND COUNTRYSIDES</a:t>
            </a:r>
            <a:endParaRPr lang="es" dirty="0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37" name="Shape 337" descr="Resultado de imagen de bosques de galici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31"/>
          <a:stretch/>
        </p:blipFill>
        <p:spPr>
          <a:xfrm>
            <a:off x="294864" y="699542"/>
            <a:ext cx="3138349" cy="22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 descr="Resultado de imagen de prados de galici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62"/>
          <a:stretch/>
        </p:blipFill>
        <p:spPr>
          <a:xfrm>
            <a:off x="5796136" y="766259"/>
            <a:ext cx="2658025" cy="222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 descr="Resultado de imagen de prados de galici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045" y="3147814"/>
            <a:ext cx="3138350" cy="18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 descr="Resultado de imagen de bosques de galicia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82" y="2992954"/>
            <a:ext cx="3270631" cy="18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FF3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5" y="246025"/>
            <a:ext cx="47625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67400" y="1508025"/>
            <a:ext cx="960000" cy="3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GALICIA</a:t>
            </a:r>
          </a:p>
        </p:txBody>
      </p:sp>
      <p:cxnSp>
        <p:nvCxnSpPr>
          <p:cNvPr id="68" name="Shape 68"/>
          <p:cNvCxnSpPr>
            <a:stCxn id="67" idx="0"/>
          </p:cNvCxnSpPr>
          <p:nvPr/>
        </p:nvCxnSpPr>
        <p:spPr>
          <a:xfrm rot="10800000" flipH="1">
            <a:off x="847400" y="912525"/>
            <a:ext cx="195600" cy="595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69" name="Shape 6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124" y="174924"/>
            <a:ext cx="3936647" cy="27947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16275" y="4254650"/>
            <a:ext cx="3199800" cy="7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200" b="1">
                <a:latin typeface="Amatic SC"/>
                <a:ea typeface="Amatic SC"/>
                <a:cs typeface="Amatic SC"/>
                <a:sym typeface="Amatic SC"/>
              </a:rPr>
              <a:t>Galicia is in the northWEST of Spain.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712375" y="3425050"/>
            <a:ext cx="2939100" cy="12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200" b="1" dirty="0">
                <a:latin typeface="Amatic SC"/>
                <a:ea typeface="Amatic SC"/>
                <a:cs typeface="Amatic SC"/>
                <a:sym typeface="Amatic SC"/>
              </a:rPr>
              <a:t>Galicia </a:t>
            </a:r>
            <a:r>
              <a:rPr lang="es" sz="2200" b="1" dirty="0" smtClean="0">
                <a:latin typeface="Amatic SC"/>
                <a:ea typeface="Amatic SC"/>
                <a:cs typeface="Amatic SC"/>
                <a:sym typeface="Amatic SC"/>
              </a:rPr>
              <a:t>has 4 </a:t>
            </a:r>
            <a:r>
              <a:rPr lang="es" sz="2200" b="1" dirty="0">
                <a:latin typeface="Amatic SC"/>
                <a:ea typeface="Amatic SC"/>
                <a:cs typeface="Amatic SC"/>
                <a:sym typeface="Amatic SC"/>
              </a:rPr>
              <a:t>provinces: A Coruña, Lugo, Ourense and Pontevedra.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03575" y="116625"/>
            <a:ext cx="8520600" cy="61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 dirty="0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FOREST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58325" y="734925"/>
            <a:ext cx="8992500" cy="43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5" y="790925"/>
            <a:ext cx="2651450" cy="14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2872975" y="1363725"/>
            <a:ext cx="1141200" cy="5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0000"/>
                </a:solidFill>
              </a:rPr>
              <a:t>O Courel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675" y="890787"/>
            <a:ext cx="2697710" cy="14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7697875" y="1143000"/>
            <a:ext cx="1026300" cy="6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0000"/>
                </a:solidFill>
              </a:rPr>
              <a:t>Os Ancares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25" y="2462824"/>
            <a:ext cx="1506776" cy="20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174950" y="4534900"/>
            <a:ext cx="13965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0000"/>
                </a:solidFill>
              </a:rPr>
              <a:t>Oak tree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269" y="2495026"/>
            <a:ext cx="1506775" cy="205469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2548525" y="4602125"/>
            <a:ext cx="17901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0000"/>
                </a:solidFill>
              </a:rPr>
              <a:t>Pine tree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12" y="2517512"/>
            <a:ext cx="1396357" cy="2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4665900" y="4524450"/>
            <a:ext cx="15870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0000"/>
                </a:solidFill>
              </a:rPr>
              <a:t>Chestnut tree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50" y="2495025"/>
            <a:ext cx="1506775" cy="20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7079925" y="4602100"/>
            <a:ext cx="1396200" cy="2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7024650" y="4593075"/>
            <a:ext cx="13962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0000"/>
                </a:solidFill>
              </a:rPr>
              <a:t>Cork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63275" y="395825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dirty="0">
                <a:solidFill>
                  <a:schemeClr val="bg1"/>
                </a:solidFill>
              </a:rPr>
              <a:t>In Galicia you can see diferent species of animals:wild horses,wolves,wild cows etc.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78" y="1709353"/>
            <a:ext cx="2222924" cy="3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3833">
            <a:off x="3313884" y="2139849"/>
            <a:ext cx="2619382" cy="263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4325" y="1965550"/>
            <a:ext cx="2619375" cy="27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/>
              <a:t>  </a:t>
            </a:r>
            <a:r>
              <a:rPr lang="es" b="1">
                <a:solidFill>
                  <a:srgbClr val="741B47"/>
                </a:solidFill>
              </a:rPr>
              <a:t>ANIMALS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70300" y="11338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A64D79"/>
                </a:solidFill>
              </a:rPr>
              <a:t>IN THE COAST:</a:t>
            </a:r>
            <a:r>
              <a:rPr lang="es">
                <a:solidFill>
                  <a:srgbClr val="000000"/>
                </a:solidFill>
              </a:rPr>
              <a:t>                                                       </a:t>
            </a:r>
            <a:r>
              <a:rPr lang="es" b="1">
                <a:solidFill>
                  <a:srgbClr val="A64D79"/>
                </a:solidFill>
              </a:rPr>
              <a:t>IN THE RIVERS: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Octopus,turtles,dolphins,sea urchins,sea horses.   Trouts,salmons,sardines,eels.       </a:t>
            </a:r>
          </a:p>
        </p:txBody>
      </p:sp>
      <p:pic>
        <p:nvPicPr>
          <p:cNvPr id="374" name="Shape 374" descr="Resultado de imagen de pulpos animados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50" y="2327387"/>
            <a:ext cx="1207874" cy="92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 descr="Resultado de imagen de delfines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462" y="3127799"/>
            <a:ext cx="1471874" cy="97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 descr="Resultado de imagen de sea urchin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967" y="2030312"/>
            <a:ext cx="1305005" cy="97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 descr="Resultado de imagen de tortugas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631" y="4106550"/>
            <a:ext cx="1729305" cy="92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 descr="Resultado de imagen de caballitos de mar"/>
          <p:cNvPicPr preferRelativeResize="0"/>
          <p:nvPr/>
        </p:nvPicPr>
        <p:blipFill>
          <a:blip r:embed="rId7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24" y="4159770"/>
            <a:ext cx="1486825" cy="98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 descr="Resultado de imagen de EELS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925" y="4338750"/>
            <a:ext cx="2127124" cy="8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1470500" y="4416825"/>
            <a:ext cx="1207800" cy="365400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sea horses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291050" y="3327350"/>
            <a:ext cx="954600" cy="3654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octopus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1839950" y="2762400"/>
            <a:ext cx="954600" cy="3654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dolphins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3283700" y="3009050"/>
            <a:ext cx="1305000" cy="3183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sea urchins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4957925" y="4666275"/>
            <a:ext cx="785700" cy="3183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turtles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8198775" y="4410975"/>
            <a:ext cx="579900" cy="31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eels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6539850" y="3216900"/>
            <a:ext cx="11700" cy="3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7" name="Shape 387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125" y="3190188"/>
            <a:ext cx="1305000" cy="73351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5361500" y="3923700"/>
            <a:ext cx="954600" cy="318300"/>
          </a:xfrm>
          <a:prstGeom prst="rect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salmons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75" y="2039812"/>
            <a:ext cx="1304999" cy="86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5573600" y="2229075"/>
            <a:ext cx="727800" cy="3654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trouts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669" y="3327337"/>
            <a:ext cx="1410699" cy="89040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7965650" y="2973700"/>
            <a:ext cx="1001700" cy="318300"/>
          </a:xfrm>
          <a:prstGeom prst="rect">
            <a:avLst/>
          </a:prstGeom>
          <a:noFill/>
          <a:ln w="9525" cap="flat" cmpd="sng">
            <a:solidFill>
              <a:srgbClr val="90007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sardines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900" y="759187"/>
            <a:ext cx="1305000" cy="9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7105450" y="365275"/>
            <a:ext cx="1797600" cy="3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1C4587"/>
                </a:solidFill>
              </a:rPr>
              <a:t>(THE RIVER MIÑO)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722" y="787700"/>
            <a:ext cx="1305000" cy="92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1470500" y="400675"/>
            <a:ext cx="2347200" cy="2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1C4587"/>
                </a:solidFill>
              </a:rPr>
              <a:t>(THE COAST OF DEATH)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2512487" y="363075"/>
            <a:ext cx="3709696" cy="9155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00"/>
                  </a:solidFill>
                  <a:prstDash val="dot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Love Ya Like A Sister"/>
              </a:rPr>
              <a:t>INTERESTING</a:t>
            </a:r>
          </a:p>
        </p:txBody>
      </p:sp>
      <p:sp>
        <p:nvSpPr>
          <p:cNvPr id="402" name="Shape 402"/>
          <p:cNvSpPr/>
          <p:nvPr/>
        </p:nvSpPr>
        <p:spPr>
          <a:xfrm>
            <a:off x="2340424" y="1927750"/>
            <a:ext cx="2601454" cy="8164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00"/>
                  </a:solidFill>
                  <a:prstDash val="dot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Love Ya Like A Sister"/>
              </a:rPr>
              <a:t>PLACES</a:t>
            </a:r>
          </a:p>
        </p:txBody>
      </p:sp>
      <p:sp>
        <p:nvSpPr>
          <p:cNvPr id="403" name="Shape 403"/>
          <p:cNvSpPr/>
          <p:nvPr/>
        </p:nvSpPr>
        <p:spPr>
          <a:xfrm>
            <a:off x="5592900" y="1891250"/>
            <a:ext cx="804919" cy="8894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00"/>
                  </a:solidFill>
                  <a:prstDash val="dot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Love Ya Like A Sister"/>
              </a:rPr>
              <a:t>TO</a:t>
            </a:r>
          </a:p>
        </p:txBody>
      </p:sp>
      <p:sp>
        <p:nvSpPr>
          <p:cNvPr id="404" name="Shape 404"/>
          <p:cNvSpPr/>
          <p:nvPr/>
        </p:nvSpPr>
        <p:spPr>
          <a:xfrm>
            <a:off x="3275899" y="3393275"/>
            <a:ext cx="2182869" cy="8557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00"/>
                  </a:solidFill>
                  <a:prstDash val="dot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Love Ya Like A Sister"/>
              </a:rPr>
              <a:t>VISIT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82825" y="162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Freckle Face"/>
                <a:ea typeface="Freckle Face"/>
                <a:cs typeface="Freckle Face"/>
                <a:sym typeface="Freckle Face"/>
              </a:rPr>
              <a:t>INTERESTING PLACES TO VISIT</a:t>
            </a:r>
            <a:r>
              <a:rPr lang="es">
                <a:latin typeface="Freckle Face"/>
                <a:ea typeface="Freckle Face"/>
                <a:cs typeface="Freckle Face"/>
                <a:sym typeface="Freckle Face"/>
              </a:rPr>
              <a:t> </a:t>
            </a:r>
          </a:p>
        </p:txBody>
      </p:sp>
      <p:pic>
        <p:nvPicPr>
          <p:cNvPr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00" y="829400"/>
            <a:ext cx="2698099" cy="18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5226925" y="1390000"/>
            <a:ext cx="3706500" cy="7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>
                <a:solidFill>
                  <a:srgbClr val="FFFFFF"/>
                </a:solidFill>
                <a:latin typeface="Freckle Face"/>
                <a:ea typeface="Freckle Face"/>
                <a:cs typeface="Freckle Face"/>
                <a:sym typeface="Freckle Face"/>
              </a:rPr>
              <a:t>Province A Coruña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53975" y="3272100"/>
            <a:ext cx="3771300" cy="13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2540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s" sz="3600">
                <a:solidFill>
                  <a:srgbClr val="FFFFFF"/>
                </a:solidFill>
                <a:latin typeface="Freckle Face"/>
                <a:ea typeface="Freckle Face"/>
                <a:cs typeface="Freckle Face"/>
                <a:sym typeface="Freckle Face"/>
              </a:rPr>
              <a:t>Capital of Galicia (Santiago)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13" name="Shape 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475" y="2661175"/>
            <a:ext cx="2275549" cy="22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600" y="829424"/>
            <a:ext cx="1860950" cy="18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225" y="2661174"/>
            <a:ext cx="2734100" cy="23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E5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2401250" y="4812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 rot="10800000">
            <a:off x="12546375" y="6948655"/>
            <a:ext cx="747000" cy="448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22" name="Shape 422" descr="File:Catedral Santiago de Compostela.jpg - Wikimedia Commons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4" y="1000300"/>
            <a:ext cx="2377696" cy="15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 descr="File:Catedral Metropolitana de Santiago 03 Chile.jpg - Wikimedia ..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62" y="783100"/>
            <a:ext cx="2484251" cy="171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422625" y="2743100"/>
            <a:ext cx="5609400" cy="6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Comic Sans MS"/>
                <a:ea typeface="Comic Sans MS"/>
                <a:cs typeface="Comic Sans MS"/>
                <a:sym typeface="Comic Sans MS"/>
              </a:rPr>
              <a:t>Some of them finsh in Finisterre, one of most occidental point of Europe.</a:t>
            </a:r>
          </a:p>
        </p:txBody>
      </p:sp>
      <p:pic>
        <p:nvPicPr>
          <p:cNvPr id="425" name="Shape 425" descr="km 0,00 - Finisterre | Irene Grassi | Flickr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350" y="2982474"/>
            <a:ext cx="2164323" cy="15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 descr="Free photo: Fisterra, Sunset, Galicia, Moon - Free Image on ...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00" y="3537250"/>
            <a:ext cx="2164324" cy="13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 descr="File:Finistère-Position.svg - Wikimedia Commons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25" y="3348950"/>
            <a:ext cx="1921000" cy="179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 descr="File:Peregrinos en Santiago 01-43 (Praza do Obradoiro).JPG ...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312" y="167862"/>
            <a:ext cx="2343640" cy="156242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205925" y="167875"/>
            <a:ext cx="4249800" cy="4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 sz="1800" b="1" dirty="0"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s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he </a:t>
            </a:r>
            <a:r>
              <a:rPr lang="es" sz="1800" b="1" dirty="0">
                <a:latin typeface="Comic Sans MS"/>
                <a:ea typeface="Comic Sans MS"/>
                <a:cs typeface="Comic Sans MS"/>
                <a:sym typeface="Comic Sans MS"/>
              </a:rPr>
              <a:t>beautiful cathedral</a:t>
            </a:r>
            <a:r>
              <a:rPr lang="es" sz="18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430" name="Shape 430" descr="File:Fisterra.Cabo.Galicia.jpg - Wikimedia Commons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025" y="3201193"/>
            <a:ext cx="2484275" cy="18632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444208" y="179287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Pilgrims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736350" y="2499196"/>
            <a:ext cx="1946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St. James </a:t>
            </a:r>
            <a:r>
              <a:rPr lang="es-ES" dirty="0" err="1" smtClean="0"/>
              <a:t>Way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311700" y="188375"/>
            <a:ext cx="8568900" cy="467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s"/>
              <a:t>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s"/>
              <a:t>                                 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s"/>
              <a:t>                                    </a:t>
            </a:r>
            <a:r>
              <a:rPr lang="es">
                <a:solidFill>
                  <a:srgbClr val="000000"/>
                </a:solidFill>
              </a:rPr>
              <a:t>“As Fragas do Eume” Ferrol(A Coruña)</a:t>
            </a:r>
          </a:p>
        </p:txBody>
      </p:sp>
      <p:pic>
        <p:nvPicPr>
          <p:cNvPr id="442" name="Shape 442" descr="fraugas do eu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2944">
            <a:off x="3484079" y="2280673"/>
            <a:ext cx="2851415" cy="19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 descr="ponte fragas do eume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57426">
            <a:off x="5837199" y="233076"/>
            <a:ext cx="2982826" cy="173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 descr="Arco_verde_-_Fragas_do_Eume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64990">
            <a:off x="246199" y="431937"/>
            <a:ext cx="3205199" cy="207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dirty="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ROMAN WALLS 3RD </a:t>
            </a:r>
            <a:r>
              <a:rPr lang="es" b="1" dirty="0" smtClean="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CENTURY IN LUGO</a:t>
            </a:r>
            <a:endParaRPr lang="es" b="1" dirty="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51" name="Shape 45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3006">
            <a:off x="5191552" y="2238715"/>
            <a:ext cx="3280900" cy="218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70943">
            <a:off x="190323" y="2173940"/>
            <a:ext cx="3453407" cy="2590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                           </a:t>
            </a:r>
            <a:r>
              <a:rPr lang="es" b="1">
                <a:latin typeface="Quicksand"/>
                <a:ea typeface="Quicksand"/>
                <a:cs typeface="Quicksand"/>
                <a:sym typeface="Quicksand"/>
              </a:rPr>
              <a:t> A RIBEIRA SACRA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 Ribeira Sacra is an amazing place,it grows the best Galician wines.</a:t>
            </a:r>
          </a:p>
        </p:txBody>
      </p:sp>
      <p:pic>
        <p:nvPicPr>
          <p:cNvPr id="465" name="Shape 46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74" y="3108549"/>
            <a:ext cx="4812624" cy="20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50"/>
            <a:ext cx="4123825" cy="16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 descr="Islas-Cíes-Lucas-Garcí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5" y="0"/>
            <a:ext cx="9110350" cy="527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 descr="cies3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0195">
            <a:off x="5541407" y="2201423"/>
            <a:ext cx="3272680" cy="242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 descr="2015030110041263196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54641">
            <a:off x="447067" y="2576135"/>
            <a:ext cx="2940040" cy="19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 descr="islas ceis 4.jp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3804">
            <a:off x="3153113" y="3072455"/>
            <a:ext cx="2837775" cy="205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 txBox="1"/>
          <p:nvPr/>
        </p:nvSpPr>
        <p:spPr>
          <a:xfrm>
            <a:off x="605125" y="420950"/>
            <a:ext cx="5340900" cy="9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x="328875" y="263100"/>
            <a:ext cx="4446300" cy="106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 b="1" dirty="0">
                <a:latin typeface="Quicksand"/>
                <a:ea typeface="Quicksand"/>
                <a:cs typeface="Quicksand"/>
                <a:sym typeface="Quicksand"/>
              </a:rPr>
              <a:t>Amazing  “Cies Island”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68325" y="960300"/>
            <a:ext cx="5538000" cy="7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latin typeface="Quicksand"/>
                <a:ea typeface="Quicksand"/>
                <a:cs typeface="Quicksand"/>
                <a:sym typeface="Quicksand"/>
              </a:rPr>
              <a:t>A lot of reptiles and other kind of animals like cormorants.</a:t>
            </a:r>
          </a:p>
        </p:txBody>
      </p:sp>
      <p:pic>
        <p:nvPicPr>
          <p:cNvPr id="478" name="Shape 478" descr="CORMORANT.jpg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941">
            <a:off x="5300617" y="223045"/>
            <a:ext cx="1633895" cy="220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                             POPULATION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050" y="1291875"/>
            <a:ext cx="4621675" cy="22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147325" y="3709675"/>
            <a:ext cx="4072500" cy="8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/>
              <a:t>The population is around 2 millions and 7 thousand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52602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THE BEST BEACHES ARE IN  PONTEVEDRA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85" name="Shape 48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65276">
            <a:off x="374402" y="1889975"/>
            <a:ext cx="3527925" cy="276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9924">
            <a:off x="5638574" y="1949775"/>
            <a:ext cx="2890150" cy="28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8526" y="1938675"/>
            <a:ext cx="2677699" cy="20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 descr="visitar-Playa-Améric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08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/>
          <p:nvPr/>
        </p:nvSpPr>
        <p:spPr>
          <a:xfrm>
            <a:off x="1144475" y="868200"/>
            <a:ext cx="7050900" cy="14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Quicksand"/>
                <a:ea typeface="Quicksand"/>
                <a:cs typeface="Quicksand"/>
                <a:sym typeface="Quicksand"/>
              </a:rPr>
              <a:t>One important beach is “American beach”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 sz="2400" b="1">
                <a:latin typeface="Quicksand"/>
                <a:ea typeface="Quicksand"/>
                <a:cs typeface="Quicksand"/>
                <a:sym typeface="Quicksand"/>
              </a:rPr>
              <a:t>It is a beautiful place.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8351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CATHEDRAL BEACH IN RIBADEO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Shape 503" descr="foto1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 txBox="1"/>
          <p:nvPr/>
        </p:nvSpPr>
        <p:spPr>
          <a:xfrm>
            <a:off x="132300" y="434100"/>
            <a:ext cx="8879400" cy="6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Come and visit Galicia. We are waiting for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398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                                 </a:t>
            </a:r>
            <a:r>
              <a:rPr lang="es" sz="4800">
                <a:solidFill>
                  <a:srgbClr val="A64D79"/>
                </a:solidFill>
              </a:rPr>
              <a:t>CITY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mjkl nkn </a:t>
            </a:r>
          </a:p>
        </p:txBody>
      </p:sp>
      <p:pic>
        <p:nvPicPr>
          <p:cNvPr id="86" name="Shape 86" descr="vigo-5053687-istock.jpg_3692725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312" y="1359850"/>
            <a:ext cx="3990024" cy="21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081087" y="3426525"/>
            <a:ext cx="3512400" cy="7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This is Vigo</a:t>
            </a:r>
          </a:p>
        </p:txBody>
      </p:sp>
      <p:pic>
        <p:nvPicPr>
          <p:cNvPr id="88" name="Shape 88" descr="d_catedral_santiago_s29665555_08.jpg_36927254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925" y="1255325"/>
            <a:ext cx="3661150" cy="21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58325" y="3426525"/>
            <a:ext cx="3556500" cy="6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This is Santiago de Compostela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25" y="572775"/>
            <a:ext cx="1621400" cy="1816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799175" y="2144550"/>
            <a:ext cx="8289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RAINY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999" y="841045"/>
            <a:ext cx="2053525" cy="14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7152828" y="2144550"/>
            <a:ext cx="10377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WINDY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19300" y="116600"/>
            <a:ext cx="8105400" cy="5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2540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" sz="3000" b="1">
                <a:solidFill>
                  <a:srgbClr val="00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WEATHER IN WINTER AND AUTUMN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425" y="868487"/>
            <a:ext cx="1621399" cy="14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3918725" y="2144550"/>
            <a:ext cx="6948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COLD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19350" y="2574700"/>
            <a:ext cx="7905300" cy="5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254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3000" b="1">
                <a:solidFill>
                  <a:srgbClr val="00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WEATHER IN SPRING AND SUMMER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300" y="3064650"/>
            <a:ext cx="1444250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341825" y="4508900"/>
            <a:ext cx="17472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SUNNY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300" y="2997799"/>
            <a:ext cx="912549" cy="15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536300" y="4575650"/>
            <a:ext cx="1037700" cy="2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738758">
            <a:off x="2420349" y="1298337"/>
            <a:ext cx="4136781" cy="25468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55CC"/>
                </a:solidFill>
                <a:latin typeface="Arial"/>
              </a:rPr>
              <a:t>LANGUAGE,</a:t>
            </a:r>
            <a:br>
              <a:rPr b="0" i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55CC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55CC"/>
                </a:solidFill>
                <a:latin typeface="Arial"/>
              </a:rPr>
              <a:t>FLAG</a:t>
            </a:r>
            <a:br>
              <a:rPr b="0" i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55CC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55CC"/>
                </a:solidFill>
                <a:latin typeface="Arial"/>
              </a:rPr>
              <a:t>AND 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Resultado de imagen de galleg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125" y="18450"/>
            <a:ext cx="4494600" cy="449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11000" y="106350"/>
            <a:ext cx="4423800" cy="4354200"/>
          </a:xfrm>
          <a:prstGeom prst="ellipse">
            <a:avLst/>
          </a:prstGeom>
          <a:solidFill>
            <a:srgbClr val="F9CB9C"/>
          </a:solidFill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Imagen relacionad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5" y="1451950"/>
            <a:ext cx="2370000" cy="2492400"/>
          </a:xfrm>
          <a:prstGeom prst="roundRect">
            <a:avLst>
              <a:gd name="adj" fmla="val 38270"/>
            </a:avLst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 rot="-3378596">
            <a:off x="384967" y="938819"/>
            <a:ext cx="951865" cy="989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000" b="1">
                <a:solidFill>
                  <a:srgbClr val="980000"/>
                </a:solidFill>
              </a:rPr>
              <a:t>EN</a:t>
            </a:r>
          </a:p>
        </p:txBody>
      </p:sp>
      <p:sp>
        <p:nvSpPr>
          <p:cNvPr id="121" name="Shape 121"/>
          <p:cNvSpPr txBox="1"/>
          <p:nvPr/>
        </p:nvSpPr>
        <p:spPr>
          <a:xfrm rot="-1520255">
            <a:off x="981434" y="306043"/>
            <a:ext cx="951978" cy="98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000" b="1">
                <a:solidFill>
                  <a:srgbClr val="980000"/>
                </a:solidFill>
              </a:rPr>
              <a:t>CA</a:t>
            </a:r>
          </a:p>
        </p:txBody>
      </p:sp>
      <p:sp>
        <p:nvSpPr>
          <p:cNvPr id="122" name="Shape 122"/>
          <p:cNvSpPr txBox="1"/>
          <p:nvPr/>
        </p:nvSpPr>
        <p:spPr>
          <a:xfrm rot="-313529">
            <a:off x="1641493" y="112235"/>
            <a:ext cx="951956" cy="989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000" b="1">
                <a:solidFill>
                  <a:srgbClr val="980000"/>
                </a:solidFill>
              </a:rPr>
              <a:t>ST</a:t>
            </a:r>
          </a:p>
        </p:txBody>
      </p:sp>
      <p:sp>
        <p:nvSpPr>
          <p:cNvPr id="123" name="Shape 123"/>
          <p:cNvSpPr txBox="1"/>
          <p:nvPr/>
        </p:nvSpPr>
        <p:spPr>
          <a:xfrm rot="622070">
            <a:off x="2309078" y="167928"/>
            <a:ext cx="951841" cy="989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000" b="1">
                <a:solidFill>
                  <a:srgbClr val="980000"/>
                </a:solidFill>
              </a:rPr>
              <a:t>EL</a:t>
            </a:r>
          </a:p>
        </p:txBody>
      </p:sp>
      <p:sp>
        <p:nvSpPr>
          <p:cNvPr id="124" name="Shape 124"/>
          <p:cNvSpPr txBox="1"/>
          <p:nvPr/>
        </p:nvSpPr>
        <p:spPr>
          <a:xfrm rot="1976027">
            <a:off x="2890915" y="450619"/>
            <a:ext cx="951865" cy="989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000" b="1">
                <a:solidFill>
                  <a:srgbClr val="980000"/>
                </a:solidFill>
              </a:rPr>
              <a:t>LA</a:t>
            </a:r>
          </a:p>
        </p:txBody>
      </p:sp>
      <p:sp>
        <p:nvSpPr>
          <p:cNvPr id="125" name="Shape 125"/>
          <p:cNvSpPr txBox="1"/>
          <p:nvPr/>
        </p:nvSpPr>
        <p:spPr>
          <a:xfrm rot="3512634">
            <a:off x="3353435" y="938761"/>
            <a:ext cx="952006" cy="98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000" b="1">
                <a:solidFill>
                  <a:srgbClr val="980000"/>
                </a:solidFill>
              </a:rPr>
              <a:t>NO</a:t>
            </a:r>
          </a:p>
        </p:txBody>
      </p:sp>
      <p:sp>
        <p:nvSpPr>
          <p:cNvPr id="126" name="Shape 126"/>
          <p:cNvSpPr txBox="1"/>
          <p:nvPr/>
        </p:nvSpPr>
        <p:spPr>
          <a:xfrm rot="455395">
            <a:off x="142148" y="4229665"/>
            <a:ext cx="3366091" cy="694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8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SPANISH LANGUAGE</a:t>
            </a:r>
          </a:p>
        </p:txBody>
      </p:sp>
      <p:sp>
        <p:nvSpPr>
          <p:cNvPr id="127" name="Shape 127"/>
          <p:cNvSpPr txBox="1"/>
          <p:nvPr/>
        </p:nvSpPr>
        <p:spPr>
          <a:xfrm rot="455465">
            <a:off x="4530585" y="4229653"/>
            <a:ext cx="3517729" cy="694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8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GALICIAN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F182">
            <a:alpha val="7538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bgalega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50" y="0"/>
            <a:ext cx="9285300" cy="5143500"/>
          </a:xfrm>
          <a:prstGeom prst="roundRect">
            <a:avLst>
              <a:gd name="adj" fmla="val 1388"/>
            </a:avLst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88675" y="4084200"/>
            <a:ext cx="7426800" cy="60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Galician flag is white with a diagonal blue stripe.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615</Words>
  <Application>Microsoft Office PowerPoint</Application>
  <PresentationFormat>Presentación en pantalla (16:9)</PresentationFormat>
  <Paragraphs>155</Paragraphs>
  <Slides>43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8" baseType="lpstr">
      <vt:lpstr>Arial</vt:lpstr>
      <vt:lpstr>Lobster</vt:lpstr>
      <vt:lpstr>Montserrat</vt:lpstr>
      <vt:lpstr>Bree Serif</vt:lpstr>
      <vt:lpstr>Trebuchet MS</vt:lpstr>
      <vt:lpstr>Quicksand</vt:lpstr>
      <vt:lpstr>Antic Didone</vt:lpstr>
      <vt:lpstr>Architects Daughter</vt:lpstr>
      <vt:lpstr>Amatic SC</vt:lpstr>
      <vt:lpstr>Comic Sans MS</vt:lpstr>
      <vt:lpstr>Love Ya Like A Sister</vt:lpstr>
      <vt:lpstr>Josefin Slab</vt:lpstr>
      <vt:lpstr>Courier New</vt:lpstr>
      <vt:lpstr>Freckle Face</vt:lpstr>
      <vt:lpstr>simple-light-2</vt:lpstr>
      <vt:lpstr>Presentación de PowerPoint</vt:lpstr>
      <vt:lpstr>Presentación de PowerPoint</vt:lpstr>
      <vt:lpstr>Presentación de PowerPoint</vt:lpstr>
      <vt:lpstr>                             POPULATION</vt:lpstr>
      <vt:lpstr>                                 CITY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FOOTBALL</vt:lpstr>
      <vt:lpstr>Presentación de PowerPoint</vt:lpstr>
      <vt:lpstr>HOCKEY CLUB LICEO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FORESTS AND COUNTRYSIDES</vt:lpstr>
      <vt:lpstr>FOREST</vt:lpstr>
      <vt:lpstr>Presentación de PowerPoint</vt:lpstr>
      <vt:lpstr>  ANIMALS</vt:lpstr>
      <vt:lpstr>Presentación de PowerPoint</vt:lpstr>
      <vt:lpstr>INTERESTING PLACES TO VISIT </vt:lpstr>
      <vt:lpstr>Presentación de PowerPoint</vt:lpstr>
      <vt:lpstr>Presentación de PowerPoint</vt:lpstr>
      <vt:lpstr>ROMAN WALLS 3RD CENTURY IN LUGO</vt:lpstr>
      <vt:lpstr>                            A RIBEIRA SACRA</vt:lpstr>
      <vt:lpstr>Presentación de PowerPoint</vt:lpstr>
      <vt:lpstr>THE BEST BEACHES ARE IN  PONTEVEDRA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mincas</dc:creator>
  <cp:lastModifiedBy>mincas</cp:lastModifiedBy>
  <cp:revision>4</cp:revision>
  <dcterms:modified xsi:type="dcterms:W3CDTF">2017-06-01T20:15:28Z</dcterms:modified>
</cp:coreProperties>
</file>