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9" r:id="rId7"/>
    <p:sldId id="265" r:id="rId8"/>
    <p:sldId id="266" r:id="rId9"/>
    <p:sldId id="267" r:id="rId10"/>
    <p:sldId id="268" r:id="rId11"/>
    <p:sldId id="273" r:id="rId12"/>
    <p:sldId id="277" r:id="rId13"/>
    <p:sldId id="270" r:id="rId14"/>
    <p:sldId id="271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D8056A7-FC15-4219-B93C-E4F10A43415C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C86C0E4-2C98-468B-B5A0-5337CE3AD8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56A7-FC15-4219-B93C-E4F10A43415C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C0E4-2C98-468B-B5A0-5337CE3AD8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56A7-FC15-4219-B93C-E4F10A43415C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C0E4-2C98-468B-B5A0-5337CE3AD8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D8056A7-FC15-4219-B93C-E4F10A43415C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C0E4-2C98-468B-B5A0-5337CE3AD8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D8056A7-FC15-4219-B93C-E4F10A43415C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C86C0E4-2C98-468B-B5A0-5337CE3AD86A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D8056A7-FC15-4219-B93C-E4F10A43415C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C86C0E4-2C98-468B-B5A0-5337CE3AD8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D8056A7-FC15-4219-B93C-E4F10A43415C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C86C0E4-2C98-468B-B5A0-5337CE3AD86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56A7-FC15-4219-B93C-E4F10A43415C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6C0E4-2C98-468B-B5A0-5337CE3AD8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D8056A7-FC15-4219-B93C-E4F10A43415C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C86C0E4-2C98-468B-B5A0-5337CE3AD8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D8056A7-FC15-4219-B93C-E4F10A43415C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C86C0E4-2C98-468B-B5A0-5337CE3AD86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D8056A7-FC15-4219-B93C-E4F10A43415C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C86C0E4-2C98-468B-B5A0-5337CE3AD86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D8056A7-FC15-4219-B93C-E4F10A43415C}" type="datetimeFigureOut">
              <a:rPr lang="pl-PL" smtClean="0"/>
              <a:t>2020-05-28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C86C0E4-2C98-468B-B5A0-5337CE3AD86A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486600" cy="182763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pl-P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ŚWIATOWY </a:t>
            </a:r>
            <a:r>
              <a:rPr lang="pl-P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DZIEŃ </a:t>
            </a:r>
            <a:br>
              <a:rPr lang="pl-P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BEZ </a:t>
            </a:r>
            <a:r>
              <a:rPr lang="pl-P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TYTONIU</a:t>
            </a:r>
            <a:endParaRPr lang="pl-PL" sz="6000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3103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rgbClr val="002060"/>
                </a:solidFill>
                <a:latin typeface="Times New Roman"/>
                <a:ea typeface="Times New Roman"/>
                <a:cs typeface="+mj-cs"/>
              </a:rPr>
              <a:t>31 maja 2020 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410578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i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</a:rPr>
              <a:t>ŚWIATOWY DZIEŃ BEZ TYTONIU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3568" y="1722437"/>
            <a:ext cx="3812232" cy="3794795"/>
          </a:xfrm>
        </p:spPr>
        <p:txBody>
          <a:bodyPr>
            <a:normAutofit/>
          </a:bodyPr>
          <a:lstStyle/>
          <a:p>
            <a:r>
              <a:rPr lang="pl-PL" sz="2000" b="1" i="1" dirty="0" smtClean="0">
                <a:solidFill>
                  <a:srgbClr val="FF0000"/>
                </a:solidFill>
              </a:rPr>
              <a:t>Automaty </a:t>
            </a:r>
            <a:r>
              <a:rPr lang="pl-PL" sz="2000" b="1" i="1" dirty="0">
                <a:solidFill>
                  <a:srgbClr val="FF0000"/>
                </a:solidFill>
              </a:rPr>
              <a:t>do sprzedaży tytoniu w miejscach odwiedzanych przez młodych ludzi</a:t>
            </a:r>
            <a:r>
              <a:rPr lang="pl-PL" sz="2000" i="1" dirty="0"/>
              <a:t>, pokryte atrakcyjnymi reklamami i ekspozycjami opakowań oraz podważające przepisy dotyczące sprzedaży nieletnim </a:t>
            </a:r>
          </a:p>
          <a:p>
            <a:endParaRPr lang="pl-PL" sz="2000" i="1" dirty="0"/>
          </a:p>
          <a:p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pl-PL" sz="2000" b="1" i="1" dirty="0">
                <a:solidFill>
                  <a:srgbClr val="FF0000"/>
                </a:solidFill>
              </a:rPr>
              <a:t>Spory sądowe mające na celu osłabienie wszelkiego rodzaju przepisów ograniczających palenie tytoniu, w tym etykiet ostrzegawczych, ekspozycji w punkcie sprzedaży oraz przepisów ograniczających dostęp i marketing dla </a:t>
            </a:r>
            <a:r>
              <a:rPr lang="pl-PL" sz="2000" b="1" i="1" dirty="0" smtClean="0">
                <a:solidFill>
                  <a:srgbClr val="FF0000"/>
                </a:solidFill>
              </a:rPr>
              <a:t>dzieci          </a:t>
            </a:r>
            <a:r>
              <a:rPr lang="pl-PL" sz="2000" i="1" dirty="0" smtClean="0">
                <a:solidFill>
                  <a:prstClr val="white"/>
                </a:solidFill>
              </a:rPr>
              <a:t> w </a:t>
            </a:r>
            <a:r>
              <a:rPr lang="pl-PL" sz="2000" i="1" dirty="0">
                <a:solidFill>
                  <a:prstClr val="white"/>
                </a:solidFill>
              </a:rPr>
              <a:t>szczególności przepisy zakazujące sprzedaży i reklamy wyrobów tytoniowych w pobliżu szkół</a:t>
            </a:r>
            <a:endParaRPr lang="pl-PL" sz="2000" i="1" dirty="0"/>
          </a:p>
        </p:txBody>
      </p:sp>
    </p:spTree>
    <p:extLst>
      <p:ext uri="{BB962C8B-B14F-4D97-AF65-F5344CB8AC3E}">
        <p14:creationId xmlns:p14="http://schemas.microsoft.com/office/powerpoint/2010/main" val="131608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i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</a:rPr>
              <a:t>ŚWIATOWY DZIEŃ BEZ TYTONIU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3394720" cy="4525963"/>
          </a:xfrm>
        </p:spPr>
        <p:txBody>
          <a:bodyPr>
            <a:normAutofit fontScale="77500" lnSpcReduction="20000"/>
          </a:bodyPr>
          <a:lstStyle/>
          <a:p>
            <a:pPr lvl="0">
              <a:buClr>
                <a:srgbClr val="FF388C"/>
              </a:buClr>
            </a:pPr>
            <a:r>
              <a:rPr lang="pl-PL" sz="3000" b="1" i="1" kern="50" dirty="0" smtClean="0">
                <a:solidFill>
                  <a:srgbClr val="FF0000"/>
                </a:solidFill>
                <a:latin typeface="+mj-lt"/>
                <a:ea typeface="SimSun"/>
                <a:cs typeface="Mangal"/>
              </a:rPr>
              <a:t>Tytoń </a:t>
            </a:r>
            <a:r>
              <a:rPr lang="pl-PL" sz="3000" b="1" i="1" kern="50" dirty="0">
                <a:solidFill>
                  <a:srgbClr val="FF0000"/>
                </a:solidFill>
                <a:latin typeface="+mj-lt"/>
                <a:ea typeface="SimSun"/>
                <a:cs typeface="Mangal"/>
              </a:rPr>
              <a:t>i powiązane                  z nim taktyki przemysłu, aby przyciągnąć młodsze pokolenia</a:t>
            </a:r>
            <a:endParaRPr lang="pl-PL" sz="3000" b="1" i="1" dirty="0">
              <a:solidFill>
                <a:srgbClr val="FF0000"/>
              </a:solidFill>
              <a:latin typeface="+mj-lt"/>
            </a:endParaRPr>
          </a:p>
          <a:p>
            <a:endParaRPr lang="pl-PL" i="1" dirty="0">
              <a:latin typeface="+mj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83968" y="1722437"/>
            <a:ext cx="4402832" cy="4525963"/>
          </a:xfrm>
        </p:spPr>
        <p:txBody>
          <a:bodyPr>
            <a:normAutofit fontScale="77500" lnSpcReduction="20000"/>
          </a:bodyPr>
          <a:lstStyle/>
          <a:p>
            <a:pPr marL="800100" lvl="1" indent="-342900">
              <a:spcBef>
                <a:spcPts val="1200"/>
              </a:spcBef>
              <a:buClr>
                <a:srgbClr val="FF388C"/>
              </a:buClr>
              <a:buFont typeface="Wingdings" panose="05000000000000000000" pitchFamily="2" charset="2"/>
              <a:buChar char="Ø"/>
            </a:pPr>
            <a:r>
              <a:rPr lang="pl-PL" i="1" kern="50" dirty="0">
                <a:solidFill>
                  <a:prstClr val="white"/>
                </a:solidFill>
                <a:ea typeface="SimSun"/>
                <a:cs typeface="Mangal"/>
              </a:rPr>
              <a:t>Aromaty atrakcyjne dla dzieci </a:t>
            </a:r>
            <a:r>
              <a:rPr lang="pl-PL" i="1" kern="50" dirty="0" smtClean="0">
                <a:solidFill>
                  <a:prstClr val="white"/>
                </a:solidFill>
                <a:ea typeface="SimSun"/>
                <a:cs typeface="Mangal"/>
              </a:rPr>
              <a:t>w </a:t>
            </a:r>
            <a:r>
              <a:rPr lang="pl-PL" i="1" kern="50" dirty="0">
                <a:solidFill>
                  <a:prstClr val="white"/>
                </a:solidFill>
                <a:ea typeface="SimSun"/>
                <a:cs typeface="Mangal"/>
              </a:rPr>
              <a:t>tytoniu bezdymnym, </a:t>
            </a:r>
            <a:r>
              <a:rPr lang="pl-PL" i="1" kern="50" dirty="0" smtClean="0">
                <a:solidFill>
                  <a:prstClr val="white"/>
                </a:solidFill>
                <a:ea typeface="SimSun"/>
                <a:cs typeface="Mangal"/>
              </a:rPr>
              <a:t>sziszy </a:t>
            </a:r>
            <a:r>
              <a:rPr lang="pl-PL" i="1" kern="50" dirty="0">
                <a:solidFill>
                  <a:prstClr val="white"/>
                </a:solidFill>
                <a:ea typeface="SimSun"/>
                <a:cs typeface="Mangal"/>
              </a:rPr>
              <a:t>i e-papierosach. </a:t>
            </a:r>
            <a:endParaRPr lang="pl-PL" b="1" i="1" kern="50" dirty="0">
              <a:solidFill>
                <a:prstClr val="white"/>
              </a:solidFill>
              <a:ea typeface="SimSun"/>
              <a:cs typeface="Mangal"/>
            </a:endParaRPr>
          </a:p>
          <a:p>
            <a:pPr marL="800100" lvl="1" indent="-342900">
              <a:spcBef>
                <a:spcPts val="1200"/>
              </a:spcBef>
              <a:buClr>
                <a:srgbClr val="FF388C"/>
              </a:buClr>
              <a:buFont typeface="Wingdings" panose="05000000000000000000" pitchFamily="2" charset="2"/>
              <a:buChar char="Ø"/>
            </a:pPr>
            <a:r>
              <a:rPr lang="pl-PL" i="1" kern="50" dirty="0">
                <a:solidFill>
                  <a:prstClr val="white"/>
                </a:solidFill>
                <a:ea typeface="SimSun"/>
                <a:cs typeface="Mangal"/>
              </a:rPr>
              <a:t>Promocja wyrobów tytoniowych  i dystrybucja bezpłatnych próbek na popularnych imprezach dla młodych ludzi.</a:t>
            </a:r>
          </a:p>
          <a:p>
            <a:pPr marL="800100" lvl="1" indent="-342900">
              <a:spcBef>
                <a:spcPts val="1200"/>
              </a:spcBef>
              <a:buClr>
                <a:srgbClr val="FF388C"/>
              </a:buClr>
              <a:buFont typeface="Wingdings" panose="05000000000000000000" pitchFamily="2" charset="2"/>
              <a:buChar char="Ø"/>
            </a:pPr>
            <a:r>
              <a:rPr lang="pl-PL" i="1" kern="50" dirty="0">
                <a:solidFill>
                  <a:prstClr val="white"/>
                </a:solidFill>
                <a:ea typeface="SimSun"/>
                <a:cs typeface="Mangal"/>
              </a:rPr>
              <a:t> Reklama i lokowanie produktu </a:t>
            </a:r>
            <a:r>
              <a:rPr lang="pl-PL" i="1" kern="50" dirty="0" smtClean="0">
                <a:solidFill>
                  <a:prstClr val="white"/>
                </a:solidFill>
                <a:ea typeface="SimSun"/>
                <a:cs typeface="Mangal"/>
              </a:rPr>
              <a:t>w </a:t>
            </a:r>
            <a:r>
              <a:rPr lang="pl-PL" i="1" kern="50" dirty="0">
                <a:solidFill>
                  <a:prstClr val="white"/>
                </a:solidFill>
                <a:ea typeface="SimSun"/>
                <a:cs typeface="Mangal"/>
              </a:rPr>
              <a:t>filmach </a:t>
            </a:r>
            <a:r>
              <a:rPr lang="pl-PL" i="1" kern="50" dirty="0" smtClean="0">
                <a:solidFill>
                  <a:prstClr val="white"/>
                </a:solidFill>
                <a:ea typeface="SimSun"/>
                <a:cs typeface="Mangal"/>
              </a:rPr>
              <a:t>                          i </a:t>
            </a:r>
            <a:r>
              <a:rPr lang="pl-PL" i="1" kern="50" dirty="0">
                <a:solidFill>
                  <a:prstClr val="white"/>
                </a:solidFill>
                <a:ea typeface="SimSun"/>
                <a:cs typeface="Mangal"/>
              </a:rPr>
              <a:t>programach telewizyjnych oraz za pośrednictwem platform mediów </a:t>
            </a:r>
            <a:r>
              <a:rPr lang="pl-PL" i="1" kern="50" dirty="0" smtClean="0">
                <a:solidFill>
                  <a:prstClr val="white"/>
                </a:solidFill>
                <a:ea typeface="SimSun"/>
                <a:cs typeface="Mangal"/>
              </a:rPr>
              <a:t>społecznościowych                          z </a:t>
            </a:r>
            <a:r>
              <a:rPr lang="pl-PL" i="1" kern="50" dirty="0">
                <a:solidFill>
                  <a:prstClr val="white"/>
                </a:solidFill>
                <a:ea typeface="SimSun"/>
                <a:cs typeface="Mangal"/>
              </a:rPr>
              <a:t>płatnymi osobami wpływającymi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50907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0544" y="548681"/>
            <a:ext cx="8062912" cy="720080"/>
          </a:xfrm>
        </p:spPr>
        <p:txBody>
          <a:bodyPr/>
          <a:lstStyle/>
          <a:p>
            <a:pPr algn="ctr"/>
            <a:r>
              <a:rPr lang="pl-PL" sz="3200" b="1" i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</a:rPr>
              <a:t>ŚWIATOWY DZIEŃ BEZ TYTONIU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20775" y="1628799"/>
            <a:ext cx="6876104" cy="421161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116887" cy="500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91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0544" y="764705"/>
            <a:ext cx="8062912" cy="864096"/>
          </a:xfrm>
        </p:spPr>
        <p:txBody>
          <a:bodyPr/>
          <a:lstStyle/>
          <a:p>
            <a:pPr marL="0" lvl="0" algn="ctr">
              <a:spcBef>
                <a:spcPts val="0"/>
              </a:spcBef>
            </a:pPr>
            <a:r>
              <a:rPr lang="pl-PL" sz="3200" b="1" i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</a:rPr>
              <a:t>ŚWIATOWY DZIEŃ BEZ TYTONIU</a:t>
            </a:r>
            <a:endParaRPr lang="pl-PL" sz="2400" b="1" dirty="0">
              <a:ln>
                <a:noFill/>
              </a:ln>
              <a:solidFill>
                <a:srgbClr val="FF0000"/>
              </a:solidFill>
              <a:effectLst/>
              <a:ea typeface="+mn-ea"/>
              <a:cs typeface="+mn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sz="3600" b="1">
                <a:ln>
                  <a:noFill/>
                </a:ln>
                <a:solidFill>
                  <a:srgbClr val="FF0000"/>
                </a:solidFill>
                <a:ea typeface="+mj-ea"/>
                <a:cs typeface="+mj-cs"/>
              </a:rPr>
              <a:t>MIEJ </a:t>
            </a:r>
            <a:r>
              <a:rPr lang="pl-PL" sz="3600" b="1" smtClean="0">
                <a:ln>
                  <a:noFill/>
                </a:ln>
                <a:solidFill>
                  <a:srgbClr val="FF0000"/>
                </a:solidFill>
                <a:ea typeface="+mj-ea"/>
                <a:cs typeface="+mj-cs"/>
              </a:rPr>
              <a:t>ODWAGĘ !!! </a:t>
            </a:r>
            <a:r>
              <a:rPr lang="pl-PL" sz="3600" b="1" dirty="0">
                <a:ln>
                  <a:noFill/>
                </a:ln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pl-PL" sz="3600" b="1" dirty="0">
                <a:ln>
                  <a:noFill/>
                </a:ln>
                <a:solidFill>
                  <a:srgbClr val="FF0000"/>
                </a:solidFill>
                <a:ea typeface="+mj-ea"/>
                <a:cs typeface="+mj-cs"/>
              </a:rPr>
            </a:br>
            <a:r>
              <a:rPr lang="pl-PL" sz="3600" b="1" dirty="0">
                <a:ln>
                  <a:noFill/>
                </a:ln>
                <a:solidFill>
                  <a:srgbClr val="FF0000"/>
                </a:solidFill>
                <a:ea typeface="+mj-ea"/>
                <a:cs typeface="+mj-cs"/>
              </a:rPr>
              <a:t>POWIEDZ NIE TYTONIOWI !!!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87160"/>
            <a:ext cx="4938886" cy="24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84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240360"/>
          </a:xfrm>
        </p:spPr>
        <p:txBody>
          <a:bodyPr/>
          <a:lstStyle/>
          <a:p>
            <a:pPr algn="ctr"/>
            <a:r>
              <a:rPr lang="pl-PL" dirty="0" smtClean="0"/>
              <a:t>Dziękujemy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051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i="1" dirty="0" smtClean="0"/>
              <a:t>ŚWIATOWY DZIEŃ BEZ TYTONIU</a:t>
            </a:r>
            <a:endParaRPr lang="pl-PL" sz="32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04456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pl-PL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„</a:t>
            </a:r>
            <a:r>
              <a:rPr lang="pl-P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Ochrona młodzieży przed manipulacjami w branży oraz zapobieganie używaniu tytoniu </a:t>
            </a:r>
            <a:r>
              <a:rPr lang="pl-PL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i </a:t>
            </a:r>
            <a:r>
              <a:rPr lang="pl-P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nikotyny</a:t>
            </a:r>
            <a:r>
              <a:rPr lang="pl-PL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” </a:t>
            </a:r>
            <a:r>
              <a:rPr lang="pl-PL" sz="3600" b="1" dirty="0" smtClean="0">
                <a:latin typeface="Times New Roman"/>
                <a:ea typeface="Times New Roman"/>
              </a:rPr>
              <a:t>– to główny temat tegorocznych obchodów </a:t>
            </a:r>
          </a:p>
          <a:p>
            <a:pPr marL="64008" indent="0" algn="ctr">
              <a:buNone/>
            </a:pPr>
            <a:r>
              <a:rPr lang="pl-PL" sz="3600" b="1" dirty="0" smtClean="0">
                <a:latin typeface="Times New Roman"/>
                <a:ea typeface="Times New Roman"/>
              </a:rPr>
              <a:t>Światowego Dnia bez Tytoniu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05715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i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</a:rPr>
              <a:t>          </a:t>
            </a:r>
            <a:r>
              <a:rPr lang="pl-PL" sz="3200" b="1" i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</a:rPr>
              <a:t>ŚWIATOWY </a:t>
            </a:r>
            <a:r>
              <a:rPr lang="pl-PL" sz="3200" b="1" i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</a:rPr>
              <a:t>DZIEŃ BEZ TYTONIU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2800" dirty="0">
                <a:latin typeface="Times New Roman"/>
                <a:ea typeface="Times New Roman"/>
              </a:rPr>
              <a:t>Każdego roku </a:t>
            </a:r>
            <a:r>
              <a:rPr lang="pl-PL" sz="2800" dirty="0" smtClean="0">
                <a:latin typeface="Times New Roman"/>
                <a:ea typeface="Times New Roman"/>
              </a:rPr>
              <a:t>Światowa Organizacja Zdrowia WHO </a:t>
            </a:r>
            <a:r>
              <a:rPr lang="pl-PL" sz="2800" dirty="0">
                <a:latin typeface="Times New Roman"/>
                <a:ea typeface="Times New Roman"/>
              </a:rPr>
              <a:t>stara się w tym dniu zwrócić uwagę ludzi na kwestię zdrowotnych, społecznych i ekonomicznych skutków palenia tytoniu.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385499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74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0544" y="476673"/>
            <a:ext cx="8062912" cy="864096"/>
          </a:xfrm>
        </p:spPr>
        <p:txBody>
          <a:bodyPr/>
          <a:lstStyle/>
          <a:p>
            <a:pPr algn="ctr"/>
            <a:r>
              <a:rPr lang="pl-PL" sz="3200" b="1" i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</a:rPr>
              <a:t>ŚWIATOWY DZIEŃ BEZ TYTONIU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062912" cy="4104456"/>
          </a:xfrm>
        </p:spPr>
        <p:txBody>
          <a:bodyPr>
            <a:noAutofit/>
          </a:bodyPr>
          <a:lstStyle/>
          <a:p>
            <a:pPr algn="ctr"/>
            <a:r>
              <a:rPr lang="pl-P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Przez dziesięciolecia przemysł tytoniowy celowo stosował strategiczne, agresywne </a:t>
            </a:r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i bogate </a:t>
            </a:r>
            <a:r>
              <a:rPr lang="pl-P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zasoby taktyki, aby przyciągnąć młodzież do wyrobów tytoniowych i nikotyny</a:t>
            </a:r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Wewnętrzne dokumenty branżowe ujawniają dogłębne badania i wyliczone podejścia mające na celu przyciągnięcie nowej generacji użytkowników </a:t>
            </a:r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tytoniu</a:t>
            </a:r>
            <a:r>
              <a:rPr lang="pl-P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11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0544" y="476673"/>
            <a:ext cx="8062912" cy="1080119"/>
          </a:xfrm>
        </p:spPr>
        <p:txBody>
          <a:bodyPr/>
          <a:lstStyle/>
          <a:p>
            <a:pPr algn="ctr"/>
            <a:r>
              <a:rPr lang="pl-PL" sz="3200" b="1" i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</a:rPr>
              <a:t>ŚWIATOWY DZIEŃ BEZ TYTONIU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33896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Począwszy od </a:t>
            </a:r>
            <a:r>
              <a:rPr lang="pl-P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projektowania </a:t>
            </a:r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produktu</a:t>
            </a:r>
          </a:p>
          <a:p>
            <a:pPr algn="ctr"/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pl-P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kampanie marketingowe mające na celu zastąpienie milionów ludzi umierających każdego roku z powodu chorób związanych z tytoniem nowymi konsumentami - młodzieżą </a:t>
            </a:r>
          </a:p>
          <a:p>
            <a:pPr algn="ctr"/>
            <a:endParaRPr lang="pl-PL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5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i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</a:rPr>
              <a:t>ŚWIATOWY DZIEŃ BEZ TYTONIU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84168" y="1844824"/>
            <a:ext cx="2880320" cy="440357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pl-PL" sz="4000" b="1" dirty="0">
                <a:solidFill>
                  <a:srgbClr val="FF0000"/>
                </a:solidFill>
              </a:rPr>
              <a:t>Tytoń zagraża nam wszystkim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5544616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63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i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</a:rPr>
              <a:t>ŚWIATOWY DZIEŃ BEZ TYTONIU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04360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40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924520"/>
          </a:xfrm>
        </p:spPr>
        <p:txBody>
          <a:bodyPr/>
          <a:lstStyle/>
          <a:p>
            <a:pPr algn="ctr"/>
            <a:r>
              <a:rPr lang="pl-PL" sz="3200" b="1" i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</a:rPr>
              <a:t>ŚWIATOWY DZIEŃ BEZ TYTONIU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546872"/>
          </a:xfrm>
        </p:spPr>
        <p:txBody>
          <a:bodyPr>
            <a:no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pl-PL" sz="4400" b="1" kern="50" dirty="0">
                <a:solidFill>
                  <a:srgbClr val="FF0000"/>
                </a:solidFill>
                <a:latin typeface="Times New Roman"/>
                <a:ea typeface="SimSun"/>
                <a:cs typeface="Mangal"/>
              </a:rPr>
              <a:t>W jaki sposób tytoń </a:t>
            </a:r>
            <a:r>
              <a:rPr lang="pl-PL" sz="4400" b="1" kern="50" dirty="0" smtClean="0">
                <a:solidFill>
                  <a:srgbClr val="FF0000"/>
                </a:solidFill>
                <a:latin typeface="Times New Roman"/>
                <a:ea typeface="SimSun"/>
                <a:cs typeface="Mangal"/>
              </a:rPr>
              <a:t>                        i </a:t>
            </a:r>
            <a:r>
              <a:rPr lang="pl-PL" sz="4400" b="1" kern="50" dirty="0">
                <a:solidFill>
                  <a:srgbClr val="FF0000"/>
                </a:solidFill>
                <a:latin typeface="Times New Roman"/>
                <a:ea typeface="SimSun"/>
                <a:cs typeface="Mangal"/>
              </a:rPr>
              <a:t>powiązane branże manipulują młodzieżą? </a:t>
            </a:r>
          </a:p>
          <a:p>
            <a:endParaRPr lang="pl-PL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4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i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</a:rPr>
              <a:t>ŚWIATOWY DZIEŃ BEZ TYTONIU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Stosowanie </a:t>
            </a:r>
            <a:r>
              <a:rPr lang="pl-PL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smaków atrakcyjnych dla młodzieży w wyrobach tytoniowych i nikotynowych</a:t>
            </a:r>
            <a:r>
              <a:rPr lang="pl-PL" i="1" dirty="0">
                <a:latin typeface="+mj-lt"/>
                <a:cs typeface="Times New Roman" panose="02020603050405020304" pitchFamily="18" charset="0"/>
              </a:rPr>
              <a:t>, takich jak wiśnia, guma balonowa i wata cukrowa, które zachęcają młodych ludzi do ich używania </a:t>
            </a:r>
          </a:p>
          <a:p>
            <a:r>
              <a:rPr lang="pl-PL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Eleganckie </a:t>
            </a:r>
            <a:r>
              <a:rPr lang="pl-PL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wzory i atrakcyjne produkty </a:t>
            </a:r>
            <a:r>
              <a:rPr lang="pl-PL" i="1" dirty="0">
                <a:latin typeface="+mj-lt"/>
                <a:cs typeface="Times New Roman" panose="02020603050405020304" pitchFamily="18" charset="0"/>
              </a:rPr>
              <a:t>, które mogą być również łatwe do noszenia i są zwodnicze (np. Produkty w kształcie pamięci USB lub cukierków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16016" y="1844824"/>
            <a:ext cx="3970784" cy="4403576"/>
          </a:xfrm>
        </p:spPr>
        <p:txBody>
          <a:bodyPr>
            <a:normAutofit fontScale="85000" lnSpcReduction="20000"/>
          </a:bodyPr>
          <a:lstStyle/>
          <a:p>
            <a:pPr marL="64008" indent="0">
              <a:buNone/>
            </a:pPr>
            <a:r>
              <a:rPr lang="pl-PL" b="1" i="1" dirty="0" smtClean="0">
                <a:solidFill>
                  <a:srgbClr val="FF0000"/>
                </a:solidFill>
              </a:rPr>
              <a:t>Sprzedaż </a:t>
            </a:r>
            <a:r>
              <a:rPr lang="pl-PL" b="1" i="1" dirty="0">
                <a:solidFill>
                  <a:srgbClr val="FF0000"/>
                </a:solidFill>
              </a:rPr>
              <a:t>papierosów oraz innych wyrobów tytoniowych i nikotyny w pobliżu szkół</a:t>
            </a:r>
            <a:r>
              <a:rPr lang="pl-PL" i="1" dirty="0">
                <a:solidFill>
                  <a:srgbClr val="FF0000"/>
                </a:solidFill>
              </a:rPr>
              <a:t> </a:t>
            </a:r>
            <a:r>
              <a:rPr lang="pl-PL" i="1" dirty="0"/>
              <a:t>, co sprawia, że dzieci w wieku szkolnym mają łatwy i tani dostęp do tytoniu i produktów nikotynowych </a:t>
            </a:r>
          </a:p>
          <a:p>
            <a:pPr marL="64008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Pośredni </a:t>
            </a:r>
            <a:r>
              <a:rPr lang="pl-PL" b="1" dirty="0">
                <a:solidFill>
                  <a:srgbClr val="FF0000"/>
                </a:solidFill>
              </a:rPr>
              <a:t>marketing wyrobów tytoniowych </a:t>
            </a:r>
            <a:r>
              <a:rPr lang="pl-PL" dirty="0"/>
              <a:t> </a:t>
            </a:r>
            <a:r>
              <a:rPr lang="pl-PL" dirty="0" smtClean="0"/>
              <a:t>                w filmach</a:t>
            </a:r>
            <a:r>
              <a:rPr lang="pl-PL" dirty="0"/>
              <a:t>, programach telewizyjnych i programach </a:t>
            </a:r>
            <a:r>
              <a:rPr lang="pl-PL" dirty="0" smtClean="0"/>
              <a:t>online </a:t>
            </a:r>
            <a:endParaRPr lang="pl-PL" dirty="0"/>
          </a:p>
          <a:p>
            <a:pPr marL="64008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055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147</TotalTime>
  <Words>412</Words>
  <Application>Microsoft Office PowerPoint</Application>
  <PresentationFormat>Pokaz na ekranie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Energetyczny</vt:lpstr>
      <vt:lpstr>ŚWIATOWY DZIEŃ  BEZ TYTONIU</vt:lpstr>
      <vt:lpstr>ŚWIATOWY DZIEŃ BEZ TYTONIU</vt:lpstr>
      <vt:lpstr>          ŚWIATOWY DZIEŃ BEZ TYTONIU</vt:lpstr>
      <vt:lpstr>ŚWIATOWY DZIEŃ BEZ TYTONIU</vt:lpstr>
      <vt:lpstr>ŚWIATOWY DZIEŃ BEZ TYTONIU</vt:lpstr>
      <vt:lpstr>ŚWIATOWY DZIEŃ BEZ TYTONIU</vt:lpstr>
      <vt:lpstr>ŚWIATOWY DZIEŃ BEZ TYTONIU</vt:lpstr>
      <vt:lpstr>ŚWIATOWY DZIEŃ BEZ TYTONIU</vt:lpstr>
      <vt:lpstr>ŚWIATOWY DZIEŃ BEZ TYTONIU</vt:lpstr>
      <vt:lpstr>ŚWIATOWY DZIEŃ BEZ TYTONIU</vt:lpstr>
      <vt:lpstr>ŚWIATOWY DZIEŃ BEZ TYTONIU</vt:lpstr>
      <vt:lpstr>ŚWIATOWY DZIEŃ BEZ TYTONIU</vt:lpstr>
      <vt:lpstr>ŚWIATOWY DZIEŃ BEZ TYTONIU</vt:lpstr>
      <vt:lpstr>Dziękujemy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Światowy Dzień Bez Tytoniu 31 maja 2020</dc:title>
  <dc:creator>Przedszkole 1</dc:creator>
  <cp:lastModifiedBy>Przedszkole 1</cp:lastModifiedBy>
  <cp:revision>30</cp:revision>
  <dcterms:created xsi:type="dcterms:W3CDTF">2020-05-28T10:51:06Z</dcterms:created>
  <dcterms:modified xsi:type="dcterms:W3CDTF">2020-05-28T14:16:02Z</dcterms:modified>
</cp:coreProperties>
</file>