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22BFE70-4F16-422B-94D0-0A55B7AB1C35}" v="3" dt="2020-12-08T19:52:03.765"/>
    <p1510:client id="{52CAB74F-90B0-5AE3-F295-DF0BC0F83665}" v="748" dt="2020-11-20T21:18:18.507"/>
    <p1510:client id="{5A2D658B-4839-40B0-9535-BAE2B56B9398}" v="245" dt="2020-11-20T20:44:15.99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3" autoAdjust="0"/>
    <p:restoredTop sz="94660"/>
  </p:normalViewPr>
  <p:slideViewPr>
    <p:cSldViewPr snapToGrid="0">
      <p:cViewPr>
        <p:scale>
          <a:sx n="51" d="100"/>
          <a:sy n="51" d="100"/>
        </p:scale>
        <p:origin x="-552" y="-4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eksandra Foryńska" userId="S::aforynska@zsprzykona.onmicrosoft.com::2247b2ef-b654-44ab-87fa-da6ee8b8ac63" providerId="AD" clId="Web-{422BFE70-4F16-422B-94D0-0A55B7AB1C35}"/>
    <pc:docChg chg="modSld">
      <pc:chgData name="Aleksandra Foryńska" userId="S::aforynska@zsprzykona.onmicrosoft.com::2247b2ef-b654-44ab-87fa-da6ee8b8ac63" providerId="AD" clId="Web-{422BFE70-4F16-422B-94D0-0A55B7AB1C35}" dt="2020-12-08T19:51:58.531" v="1" actId="20577"/>
      <pc:docMkLst>
        <pc:docMk/>
      </pc:docMkLst>
      <pc:sldChg chg="modSp">
        <pc:chgData name="Aleksandra Foryńska" userId="S::aforynska@zsprzykona.onmicrosoft.com::2247b2ef-b654-44ab-87fa-da6ee8b8ac63" providerId="AD" clId="Web-{422BFE70-4F16-422B-94D0-0A55B7AB1C35}" dt="2020-12-08T19:51:58.531" v="0" actId="20577"/>
        <pc:sldMkLst>
          <pc:docMk/>
          <pc:sldMk cId="553726541" sldId="256"/>
        </pc:sldMkLst>
        <pc:spChg chg="mod">
          <ac:chgData name="Aleksandra Foryńska" userId="S::aforynska@zsprzykona.onmicrosoft.com::2247b2ef-b654-44ab-87fa-da6ee8b8ac63" providerId="AD" clId="Web-{422BFE70-4F16-422B-94D0-0A55B7AB1C35}" dt="2020-12-08T19:51:58.531" v="0" actId="20577"/>
          <ac:spMkLst>
            <pc:docMk/>
            <pc:sldMk cId="553726541" sldId="256"/>
            <ac:spMk id="2" creationId="{9FB28281-3783-403A-B1AB-0182A003DFE3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7533" y="0"/>
            <a:ext cx="7934348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8941881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11808" y="3428998"/>
            <a:ext cx="5518066" cy="2268559"/>
          </a:xfrm>
        </p:spPr>
        <p:txBody>
          <a:bodyPr anchor="t">
            <a:normAutofit/>
          </a:bodyPr>
          <a:lstStyle>
            <a:lvl1pPr algn="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72274" y="2268786"/>
            <a:ext cx="5357600" cy="1160213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810A5-1A13-4087-8DFA-155E6E5B5D73}" type="datetimeFigureOut">
              <a:rPr lang="tr-TR" smtClean="0"/>
              <a:t>9.12.2020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Ins="45720"/>
          <a:lstStyle/>
          <a:p>
            <a:fld id="{600CBFCC-E1FF-473E-BF42-70E7405CF173}" type="slidenum">
              <a:rPr lang="tr-TR" smtClean="0"/>
              <a:t>‹#›</a:t>
            </a:fld>
            <a:endParaRPr lang="tr-TR"/>
          </a:p>
        </p:txBody>
      </p:sp>
      <p:sp>
        <p:nvSpPr>
          <p:cNvPr id="13" name="TextBox 12"/>
          <p:cNvSpPr txBox="1"/>
          <p:nvPr/>
        </p:nvSpPr>
        <p:spPr>
          <a:xfrm>
            <a:off x="2191282" y="3262852"/>
            <a:ext cx="415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24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98782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>
            <a:off x="2194236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4091" cy="107722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810A5-1A13-4087-8DFA-155E6E5B5D73}" type="datetimeFigureOut">
              <a:rPr lang="tr-TR" smtClean="0"/>
              <a:t>9.12.2020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CBFCC-E1FF-473E-BF42-70E7405CF17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17845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 rot="5400000">
            <a:off x="10337141" y="416061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39380" y="805818"/>
            <a:ext cx="1326519" cy="524412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08751" y="970410"/>
            <a:ext cx="6466903" cy="507953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810A5-1A13-4087-8DFA-155E6E5B5D73}" type="datetimeFigureOut">
              <a:rPr lang="tr-TR" smtClean="0"/>
              <a:t>9.12.2020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CBFCC-E1FF-473E-BF42-70E7405CF17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64236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810A5-1A13-4087-8DFA-155E6E5B5D73}" type="datetimeFigureOut">
              <a:rPr lang="tr-TR" smtClean="0"/>
              <a:t>9.12.2020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CBFCC-E1FF-473E-BF42-70E7405CF173}" type="slidenum">
              <a:rPr lang="tr-TR" smtClean="0"/>
              <a:t>‹#›</a:t>
            </a:fld>
            <a:endParaRPr lang="tr-TR"/>
          </a:p>
        </p:txBody>
      </p:sp>
      <p:sp>
        <p:nvSpPr>
          <p:cNvPr id="7" name="TextBox 6"/>
          <p:cNvSpPr txBox="1"/>
          <p:nvPr/>
        </p:nvSpPr>
        <p:spPr>
          <a:xfrm>
            <a:off x="2194943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20294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Rectangle 2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TextBox 10"/>
          <p:cNvSpPr txBox="1"/>
          <p:nvPr/>
        </p:nvSpPr>
        <p:spPr>
          <a:xfrm>
            <a:off x="2191843" y="296258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3147254"/>
            <a:ext cx="7956560" cy="1424746"/>
          </a:xfrm>
        </p:spPr>
        <p:txBody>
          <a:bodyPr anchor="t">
            <a:normAutofit/>
          </a:bodyPr>
          <a:lstStyle>
            <a:lvl1pPr algn="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968" y="2268786"/>
            <a:ext cx="7791931" cy="878468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810A5-1A13-4087-8DFA-155E6E5B5D73}" type="datetimeFigureOut">
              <a:rPr lang="tr-TR" smtClean="0"/>
              <a:t>9.12.2020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CBFCC-E1FF-473E-BF42-70E7405CF17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36461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Rectangle 26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7"/>
            <a:ext cx="7950984" cy="10817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05374" y="2052116"/>
            <a:ext cx="3891960" cy="399782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66636" y="2052114"/>
            <a:ext cx="3894222" cy="399782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810A5-1A13-4087-8DFA-155E6E5B5D73}" type="datetimeFigureOut">
              <a:rPr lang="tr-TR" smtClean="0"/>
              <a:t>9.12.2020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CBFCC-E1FF-473E-BF42-70E7405CF173}" type="slidenum">
              <a:rPr lang="tr-TR" smtClean="0"/>
              <a:t>‹#›</a:t>
            </a:fld>
            <a:endParaRPr lang="tr-TR"/>
          </a:p>
        </p:txBody>
      </p:sp>
      <p:sp>
        <p:nvSpPr>
          <p:cNvPr id="10" name="TextBox 9"/>
          <p:cNvSpPr txBox="1"/>
          <p:nvPr/>
        </p:nvSpPr>
        <p:spPr>
          <a:xfrm>
            <a:off x="2196172" y="641223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60500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Rectangle 20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TextBox 11"/>
          <p:cNvSpPr txBox="1"/>
          <p:nvPr/>
        </p:nvSpPr>
        <p:spPr>
          <a:xfrm>
            <a:off x="2193650" y="636424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9285" y="2052115"/>
            <a:ext cx="3896467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9285" y="2851331"/>
            <a:ext cx="3893623" cy="307143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66634" y="2052115"/>
            <a:ext cx="3899798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66635" y="2851331"/>
            <a:ext cx="3899798" cy="307143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810A5-1A13-4087-8DFA-155E6E5B5D73}" type="datetimeFigureOut">
              <a:rPr lang="tr-TR" smtClean="0"/>
              <a:t>9.12.2020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CBFCC-E1FF-473E-BF42-70E7405CF17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236136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810A5-1A13-4087-8DFA-155E6E5B5D73}" type="datetimeFigureOut">
              <a:rPr lang="tr-TR" smtClean="0"/>
              <a:t>9.12.2020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CBFCC-E1FF-473E-BF42-70E7405CF173}" type="slidenum">
              <a:rPr lang="tr-TR" smtClean="0"/>
              <a:t>‹#›</a:t>
            </a:fld>
            <a:endParaRPr lang="tr-TR"/>
          </a:p>
        </p:txBody>
      </p:sp>
      <p:sp>
        <p:nvSpPr>
          <p:cNvPr id="8" name="TextBox 7"/>
          <p:cNvSpPr txBox="1"/>
          <p:nvPr/>
        </p:nvSpPr>
        <p:spPr>
          <a:xfrm>
            <a:off x="2196172" y="64122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6665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810A5-1A13-4087-8DFA-155E6E5B5D73}" type="datetimeFigureOut">
              <a:rPr lang="tr-TR" smtClean="0"/>
              <a:t>9.12.2020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CBFCC-E1FF-473E-BF42-70E7405CF17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246724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" name="Rectangle 2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TextBox 9"/>
          <p:cNvSpPr txBox="1"/>
          <p:nvPr/>
        </p:nvSpPr>
        <p:spPr>
          <a:xfrm>
            <a:off x="1554154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0154" y="805818"/>
            <a:ext cx="5446278" cy="5244126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6154"/>
            <a:ext cx="2664361" cy="2386397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810A5-1A13-4087-8DFA-155E6E5B5D73}" type="datetimeFigureOut">
              <a:rPr lang="tr-TR" smtClean="0"/>
              <a:t>9.12.2020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CBFCC-E1FF-473E-BF42-70E7405CF17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50365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Rectangle 19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47062" y="3229"/>
            <a:ext cx="4629734" cy="6858000"/>
          </a:xfrm>
          <a:solidFill>
            <a:schemeClr val="tx1">
              <a:alpha val="10000"/>
            </a:schemeClr>
          </a:solidFill>
          <a:ln w="9525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554686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241" y="1282452"/>
            <a:ext cx="3970986" cy="1900473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2928"/>
            <a:ext cx="3971874" cy="2386394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810A5-1A13-4087-8DFA-155E6E5B5D73}" type="datetimeFigureOut">
              <a:rPr lang="tr-TR" smtClean="0"/>
              <a:t>9.12.2020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CBFCC-E1FF-473E-BF42-70E7405CF17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46702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8331" cy="107722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599" y="2052116"/>
            <a:ext cx="7796540" cy="3997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Eigth level</a:t>
            </a:r>
          </a:p>
          <a:p>
            <a:pPr lvl="8"/>
            <a:r>
              <a:rPr lang="en-US" dirty="0"/>
              <a:t>Ninth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-810065" y="5270604"/>
            <a:ext cx="2662729" cy="182880"/>
          </a:xfrm>
          <a:prstGeom prst="rect">
            <a:avLst/>
          </a:prstGeom>
        </p:spPr>
        <p:txBody>
          <a:bodyPr vert="horz" lIns="91440" tIns="18288" rIns="91440" bIns="45720" rtlCol="0" anchor="t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7B7810A5-1A13-4087-8DFA-155E6E5B5D73}" type="datetimeFigureOut">
              <a:rPr lang="tr-TR" smtClean="0"/>
              <a:t>9.12.2020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-2237130" y="3661144"/>
            <a:ext cx="5885352" cy="179176"/>
          </a:xfrm>
          <a:prstGeom prst="rect">
            <a:avLst/>
          </a:prstGeom>
        </p:spPr>
        <p:txBody>
          <a:bodyPr vert="horz" lIns="91440" tIns="45720" rIns="91440" bIns="18288" rtlCol="0" anchor="b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8407" y="164592"/>
            <a:ext cx="636727" cy="322851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0CBFCC-E1FF-473E-BF42-70E7405CF173}" type="slidenum">
              <a:rPr lang="tr-TR" smtClean="0"/>
              <a:t>‹#›</a:t>
            </a:fld>
            <a:endParaRPr lang="tr-TR"/>
          </a:p>
        </p:txBody>
      </p:sp>
      <p:sp>
        <p:nvSpPr>
          <p:cNvPr id="57" name="Rectangle 56"/>
          <p:cNvSpPr/>
          <p:nvPr/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37175817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34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344488" indent="-344488" algn="l" defTabSz="914400" rtl="0" eaLnBrk="1" latinLnBrk="0" hangingPunct="1">
        <a:lnSpc>
          <a:spcPct val="120000"/>
        </a:lnSpc>
        <a:spcBef>
          <a:spcPts val="10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953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588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7097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1732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642616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3108960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575304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404164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2">
            <a:extLst>
              <a:ext uri="{FF2B5EF4-FFF2-40B4-BE49-F238E27FC236}">
                <a16:creationId xmlns:a16="http://schemas.microsoft.com/office/drawing/2014/main" xmlns="" id="{6784362B-1BC2-4D61-BBC1-75E5AFB9E53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89867" cy="685528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4" name="Picture 14">
            <a:extLst>
              <a:ext uri="{FF2B5EF4-FFF2-40B4-BE49-F238E27FC236}">
                <a16:creationId xmlns:a16="http://schemas.microsoft.com/office/drawing/2014/main" xmlns="" id="{47FEC87D-B560-4AA1-90A4-F9F1D5A9452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26" name="Picture 16">
            <a:extLst>
              <a:ext uri="{FF2B5EF4-FFF2-40B4-BE49-F238E27FC236}">
                <a16:creationId xmlns:a16="http://schemas.microsoft.com/office/drawing/2014/main" xmlns="" id="{E9CBAC3D-8976-47FF-8E03-C8D4BDB3581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>
          <a:blip r:embed="rId4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27" name="Rectangle 18">
            <a:extLst>
              <a:ext uri="{FF2B5EF4-FFF2-40B4-BE49-F238E27FC236}">
                <a16:creationId xmlns:a16="http://schemas.microsoft.com/office/drawing/2014/main" xmlns="" id="{469431F3-C8DA-4F3D-BC23-56FBCBBB73A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0">
            <a:extLst>
              <a:ext uri="{FF2B5EF4-FFF2-40B4-BE49-F238E27FC236}">
                <a16:creationId xmlns:a16="http://schemas.microsoft.com/office/drawing/2014/main" xmlns="" id="{5A6FB8F0-8565-4EC3-917D-22A0CFB55CF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862940" y="0"/>
            <a:ext cx="6524905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8" descr="A variety of fresh fruit and vegetables&#10;&#10;Description automatically generated">
            <a:extLst>
              <a:ext uri="{FF2B5EF4-FFF2-40B4-BE49-F238E27FC236}">
                <a16:creationId xmlns:a16="http://schemas.microsoft.com/office/drawing/2014/main" xmlns="" id="{22CA4D34-39F0-4BC9-B07B-6AC77095B852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32468" r="33242" b="2"/>
          <a:stretch/>
        </p:blipFill>
        <p:spPr>
          <a:xfrm>
            <a:off x="1007760" y="227"/>
            <a:ext cx="3855179" cy="6858000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xmlns="" id="{90E85565-5837-4630-B749-8EB5508C976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9FB28281-3783-403A-B1AB-0182A003DF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92323" y="2278810"/>
            <a:ext cx="6470399" cy="2297313"/>
          </a:xfrm>
        </p:spPr>
        <p:txBody>
          <a:bodyPr>
            <a:normAutofit fontScale="90000"/>
          </a:bodyPr>
          <a:lstStyle/>
          <a:p>
            <a:pPr algn="ctr"/>
            <a:r>
              <a:rPr lang="tr-TR" sz="5100" b="1" dirty="0">
                <a:cs typeface="Arial"/>
              </a:rPr>
              <a:t> </a:t>
            </a:r>
            <a:r>
              <a:rPr lang="tr-TR" b="1" dirty="0" err="1">
                <a:cs typeface="Arial"/>
              </a:rPr>
              <a:t>Owoce</a:t>
            </a:r>
            <a:r>
              <a:rPr lang="tr-TR" b="1" dirty="0">
                <a:cs typeface="Arial"/>
              </a:rPr>
              <a:t> i </a:t>
            </a:r>
            <a:r>
              <a:rPr lang="tr-TR" b="1" dirty="0" err="1">
                <a:cs typeface="Arial"/>
              </a:rPr>
              <a:t>warzywa</a:t>
            </a:r>
            <a:r>
              <a:rPr lang="tr-TR" b="1" dirty="0">
                <a:cs typeface="Arial"/>
              </a:rPr>
              <a:t> </a:t>
            </a:r>
            <a:r>
              <a:rPr lang="tr-TR" b="1" dirty="0" err="1">
                <a:cs typeface="Arial"/>
              </a:rPr>
              <a:t>są</a:t>
            </a:r>
            <a:r>
              <a:rPr lang="tr-TR" b="1" dirty="0">
                <a:cs typeface="Arial"/>
              </a:rPr>
              <a:t> </a:t>
            </a:r>
            <a:r>
              <a:rPr lang="tr-TR" b="1" dirty="0" err="1">
                <a:cs typeface="Arial"/>
              </a:rPr>
              <a:t>smaczne</a:t>
            </a:r>
            <a:endParaRPr lang="en-US">
              <a:cs typeface="Arial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C4542EAC-8BF3-4BFD-9891-145BC49409C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380979" y="4770446"/>
            <a:ext cx="4572764" cy="1160213"/>
          </a:xfrm>
        </p:spPr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xmlns="" id="{13756D9B-712D-4066-9D24-053A5EF2E84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1387666" y="-2718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726541"/>
      </p:ext>
    </p:extLst>
  </p:cSld>
  <p:clrMapOvr>
    <a:masterClrMapping/>
  </p:clrMapOvr>
  <p:transition spd="slow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xmlns="" id="{6784362B-1BC2-4D61-BBC1-75E5AFB9E53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89867" cy="685528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xmlns="" id="{47FEC87D-B560-4AA1-90A4-F9F1D5A9452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xmlns="" id="{E9CBAC3D-8976-47FF-8E03-C8D4BDB3581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>
          <a:blip r:embed="rId4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469431F3-C8DA-4F3D-BC23-56FBCBBB73A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xmlns="" id="{5A6FB8F0-8565-4EC3-917D-22A0CFB55CF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862940" y="0"/>
            <a:ext cx="6524905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4" descr="A variety of fresh fruit and vegetables&#10;&#10;Description automatically generated">
            <a:extLst>
              <a:ext uri="{FF2B5EF4-FFF2-40B4-BE49-F238E27FC236}">
                <a16:creationId xmlns:a16="http://schemas.microsoft.com/office/drawing/2014/main" xmlns="" id="{5579D7BE-C9C4-4816-8D27-9B6D4CED9A29}"/>
              </a:ext>
            </a:extLst>
          </p:cNvPr>
          <p:cNvPicPr>
            <a:picLocks noGrp="1" noChangeAspect="1"/>
          </p:cNvPicPr>
          <p:nvPr>
            <p:ph idx="4294967295"/>
          </p:nvPr>
        </p:nvPicPr>
        <p:blipFill rotWithShape="1">
          <a:blip r:embed="rId5"/>
          <a:srcRect l="32468" r="33242" b="2"/>
          <a:stretch/>
        </p:blipFill>
        <p:spPr>
          <a:xfrm>
            <a:off x="1007760" y="227"/>
            <a:ext cx="3855179" cy="6858000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sp>
        <p:nvSpPr>
          <p:cNvPr id="20" name="Rectangle 19">
            <a:extLst>
              <a:ext uri="{FF2B5EF4-FFF2-40B4-BE49-F238E27FC236}">
                <a16:creationId xmlns:a16="http://schemas.microsoft.com/office/drawing/2014/main" xmlns="" id="{90E85565-5837-4630-B749-8EB5508C976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7DCFF392-1ED4-444A-8E83-F6EB105BD3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63569" y="222848"/>
            <a:ext cx="6542286" cy="658295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3900" b="1" dirty="0" err="1">
                <a:ea typeface="+mj-lt"/>
                <a:cs typeface="+mj-lt"/>
              </a:rPr>
              <a:t>Warzywa</a:t>
            </a:r>
            <a:r>
              <a:rPr lang="en-US" sz="3900" b="1" dirty="0">
                <a:ea typeface="+mj-lt"/>
                <a:cs typeface="+mj-lt"/>
              </a:rPr>
              <a:t> </a:t>
            </a:r>
            <a:r>
              <a:rPr lang="en-US" sz="3900" b="1" dirty="0" err="1">
                <a:ea typeface="+mj-lt"/>
                <a:cs typeface="+mj-lt"/>
              </a:rPr>
              <a:t>i</a:t>
            </a:r>
            <a:r>
              <a:rPr lang="en-US" sz="3900" b="1" dirty="0">
                <a:ea typeface="+mj-lt"/>
                <a:cs typeface="+mj-lt"/>
              </a:rPr>
              <a:t> </a:t>
            </a:r>
            <a:r>
              <a:rPr lang="en-US" sz="3900" b="1" dirty="0" err="1">
                <a:ea typeface="+mj-lt"/>
                <a:cs typeface="+mj-lt"/>
              </a:rPr>
              <a:t>owoce</a:t>
            </a:r>
            <a:r>
              <a:rPr lang="en-US" sz="3900" b="1" dirty="0">
                <a:ea typeface="+mj-lt"/>
                <a:cs typeface="+mj-lt"/>
              </a:rPr>
              <a:t> – </a:t>
            </a:r>
            <a:r>
              <a:rPr lang="en-US" sz="3900" b="1" dirty="0" err="1">
                <a:ea typeface="+mj-lt"/>
                <a:cs typeface="+mj-lt"/>
              </a:rPr>
              <a:t>podział</a:t>
            </a:r>
            <a:endParaRPr lang="en-US" sz="3900" dirty="0">
              <a:cs typeface="Arial" panose="020B0604020202020204"/>
            </a:endParaRP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xmlns="" id="{5031F14C-AAE7-4E94-B299-3E968AF35E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849017" y="3994069"/>
            <a:ext cx="6556838" cy="987685"/>
          </a:xfrm>
        </p:spPr>
        <p:txBody>
          <a:bodyPr vert="horz" lIns="91440" tIns="0" rIns="91440" bIns="45720" rtlCol="0" anchor="b">
            <a:noAutofit/>
          </a:bodyPr>
          <a:lstStyle/>
          <a:p>
            <a:pPr marL="342900" indent="-342900" algn="just">
              <a:buFont typeface="Arial" panose="05000000000000000000" pitchFamily="2" charset="2"/>
              <a:buChar char="•"/>
            </a:pPr>
            <a:r>
              <a:rPr lang="en-US" sz="2000" dirty="0" err="1">
                <a:ea typeface="+mn-lt"/>
                <a:cs typeface="+mn-lt"/>
              </a:rPr>
              <a:t>Podział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wygląda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następująco</a:t>
            </a:r>
            <a:r>
              <a:rPr lang="en-US" sz="2000" dirty="0">
                <a:ea typeface="+mn-lt"/>
                <a:cs typeface="+mn-lt"/>
              </a:rPr>
              <a:t> – </a:t>
            </a:r>
            <a:r>
              <a:rPr lang="en-US" sz="2000" dirty="0" err="1">
                <a:ea typeface="+mn-lt"/>
                <a:cs typeface="+mn-lt"/>
              </a:rPr>
              <a:t>jeśli</a:t>
            </a:r>
            <a:r>
              <a:rPr lang="en-US" sz="2000" dirty="0">
                <a:ea typeface="+mn-lt"/>
                <a:cs typeface="+mn-lt"/>
              </a:rPr>
              <a:t> dana </a:t>
            </a:r>
            <a:r>
              <a:rPr lang="en-US" sz="2000" dirty="0" err="1">
                <a:ea typeface="+mn-lt"/>
                <a:cs typeface="+mn-lt"/>
              </a:rPr>
              <a:t>roślina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powstaje</a:t>
            </a:r>
            <a:r>
              <a:rPr lang="en-US" sz="2000" dirty="0">
                <a:ea typeface="+mn-lt"/>
                <a:cs typeface="+mn-lt"/>
              </a:rPr>
              <a:t> z </a:t>
            </a:r>
            <a:r>
              <a:rPr lang="en-US" sz="2000" dirty="0" err="1">
                <a:ea typeface="+mn-lt"/>
                <a:cs typeface="+mn-lt"/>
              </a:rPr>
              <a:t>kwiatów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i</a:t>
            </a:r>
            <a:r>
              <a:rPr lang="en-US" sz="2000" dirty="0">
                <a:ea typeface="+mn-lt"/>
                <a:cs typeface="+mn-lt"/>
              </a:rPr>
              <a:t> ma </a:t>
            </a:r>
            <a:r>
              <a:rPr lang="en-US" sz="2000" dirty="0" err="1">
                <a:ea typeface="+mn-lt"/>
                <a:cs typeface="+mn-lt"/>
              </a:rPr>
              <a:t>nasiona</a:t>
            </a:r>
            <a:r>
              <a:rPr lang="en-US" sz="2000" dirty="0">
                <a:ea typeface="+mn-lt"/>
                <a:cs typeface="+mn-lt"/>
              </a:rPr>
              <a:t>, </a:t>
            </a:r>
            <a:r>
              <a:rPr lang="en-US" sz="2000" dirty="0" err="1">
                <a:ea typeface="+mn-lt"/>
                <a:cs typeface="+mn-lt"/>
              </a:rPr>
              <a:t>mówimy</a:t>
            </a:r>
            <a:r>
              <a:rPr lang="en-US" sz="2000" dirty="0">
                <a:ea typeface="+mn-lt"/>
                <a:cs typeface="+mn-lt"/>
              </a:rPr>
              <a:t> o </a:t>
            </a:r>
            <a:r>
              <a:rPr lang="en-US" sz="2000" dirty="0" err="1">
                <a:ea typeface="+mn-lt"/>
                <a:cs typeface="+mn-lt"/>
              </a:rPr>
              <a:t>owocach</a:t>
            </a:r>
            <a:r>
              <a:rPr lang="en-US" sz="2000" dirty="0">
                <a:ea typeface="+mn-lt"/>
                <a:cs typeface="+mn-lt"/>
              </a:rPr>
              <a:t>. </a:t>
            </a:r>
            <a:r>
              <a:rPr lang="en-US" sz="2000" dirty="0" err="1">
                <a:ea typeface="+mn-lt"/>
                <a:cs typeface="+mn-lt"/>
              </a:rPr>
              <a:t>Warzywa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zaś</a:t>
            </a:r>
            <a:r>
              <a:rPr lang="en-US" sz="2000" dirty="0">
                <a:ea typeface="+mn-lt"/>
                <a:cs typeface="+mn-lt"/>
              </a:rPr>
              <a:t> to </a:t>
            </a:r>
            <a:r>
              <a:rPr lang="en-US" sz="2000" dirty="0" err="1">
                <a:ea typeface="+mn-lt"/>
                <a:cs typeface="+mn-lt"/>
              </a:rPr>
              <a:t>inne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części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roślin</a:t>
            </a:r>
            <a:r>
              <a:rPr lang="en-US" sz="2000" dirty="0">
                <a:ea typeface="+mn-lt"/>
                <a:cs typeface="+mn-lt"/>
              </a:rPr>
              <a:t>, </a:t>
            </a:r>
            <a:r>
              <a:rPr lang="en-US" sz="2000" dirty="0" err="1">
                <a:ea typeface="+mn-lt"/>
                <a:cs typeface="+mn-lt"/>
              </a:rPr>
              <a:t>takie</a:t>
            </a:r>
            <a:r>
              <a:rPr lang="en-US" sz="2000" dirty="0">
                <a:ea typeface="+mn-lt"/>
                <a:cs typeface="+mn-lt"/>
              </a:rPr>
              <a:t> jak </a:t>
            </a:r>
            <a:r>
              <a:rPr lang="en-US" sz="2000" dirty="0" err="1">
                <a:ea typeface="+mn-lt"/>
                <a:cs typeface="+mn-lt"/>
              </a:rPr>
              <a:t>korzenie</a:t>
            </a:r>
            <a:r>
              <a:rPr lang="en-US" sz="2000" dirty="0">
                <a:ea typeface="+mn-lt"/>
                <a:cs typeface="+mn-lt"/>
              </a:rPr>
              <a:t>, </a:t>
            </a:r>
            <a:r>
              <a:rPr lang="en-US" sz="2000" dirty="0" err="1">
                <a:ea typeface="+mn-lt"/>
                <a:cs typeface="+mn-lt"/>
              </a:rPr>
              <a:t>liście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czy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łodygi</a:t>
            </a:r>
            <a:r>
              <a:rPr lang="en-US" sz="2000" dirty="0">
                <a:ea typeface="+mn-lt"/>
                <a:cs typeface="+mn-lt"/>
              </a:rPr>
              <a:t>. </a:t>
            </a:r>
            <a:r>
              <a:rPr lang="en-US" sz="2000" dirty="0" err="1">
                <a:ea typeface="+mn-lt"/>
                <a:cs typeface="+mn-lt"/>
              </a:rPr>
              <a:t>Oprócz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tego</a:t>
            </a:r>
            <a:r>
              <a:rPr lang="en-US" sz="2000" dirty="0">
                <a:ea typeface="+mn-lt"/>
                <a:cs typeface="+mn-lt"/>
              </a:rPr>
              <a:t>, co </a:t>
            </a:r>
            <a:r>
              <a:rPr lang="en-US" sz="2000" dirty="0" err="1">
                <a:ea typeface="+mn-lt"/>
                <a:cs typeface="+mn-lt"/>
              </a:rPr>
              <a:t>dzieli</a:t>
            </a:r>
            <a:r>
              <a:rPr lang="en-US" sz="2000" dirty="0">
                <a:ea typeface="+mn-lt"/>
                <a:cs typeface="+mn-lt"/>
              </a:rPr>
              <a:t>, </a:t>
            </a:r>
            <a:r>
              <a:rPr lang="en-US" sz="2000" dirty="0" err="1">
                <a:ea typeface="+mn-lt"/>
                <a:cs typeface="+mn-lt"/>
              </a:rPr>
              <a:t>warto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też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pamiętać</a:t>
            </a:r>
            <a:r>
              <a:rPr lang="en-US" sz="2000" dirty="0">
                <a:ea typeface="+mn-lt"/>
                <a:cs typeface="+mn-lt"/>
              </a:rPr>
              <a:t> o </a:t>
            </a:r>
            <a:r>
              <a:rPr lang="en-US" sz="2000" dirty="0" err="1">
                <a:ea typeface="+mn-lt"/>
                <a:cs typeface="+mn-lt"/>
              </a:rPr>
              <a:t>tym</a:t>
            </a:r>
            <a:r>
              <a:rPr lang="en-US" sz="2000" dirty="0">
                <a:ea typeface="+mn-lt"/>
                <a:cs typeface="+mn-lt"/>
              </a:rPr>
              <a:t>, co </a:t>
            </a:r>
            <a:r>
              <a:rPr lang="en-US" sz="2000" dirty="0" err="1">
                <a:ea typeface="+mn-lt"/>
                <a:cs typeface="+mn-lt"/>
              </a:rPr>
              <a:t>łączy</a:t>
            </a:r>
            <a:r>
              <a:rPr lang="en-US" sz="2000" dirty="0">
                <a:ea typeface="+mn-lt"/>
                <a:cs typeface="+mn-lt"/>
              </a:rPr>
              <a:t>. </a:t>
            </a:r>
            <a:r>
              <a:rPr lang="en-US" sz="2000" dirty="0" err="1">
                <a:ea typeface="+mn-lt"/>
                <a:cs typeface="+mn-lt"/>
              </a:rPr>
              <a:t>Zarówno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warzywa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i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owoce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zawierają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wiele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witamin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i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innych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składników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odżywczych</a:t>
            </a:r>
            <a:r>
              <a:rPr lang="en-US" sz="2000" dirty="0">
                <a:ea typeface="+mn-lt"/>
                <a:cs typeface="+mn-lt"/>
              </a:rPr>
              <a:t>, </a:t>
            </a:r>
            <a:r>
              <a:rPr lang="en-US" sz="2000" dirty="0" err="1">
                <a:ea typeface="+mn-lt"/>
                <a:cs typeface="+mn-lt"/>
              </a:rPr>
              <a:t>które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pozytywnie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wpływają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na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funkcjonowanie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organizmu</a:t>
            </a:r>
            <a:r>
              <a:rPr lang="en-US" sz="2000" dirty="0">
                <a:ea typeface="+mn-lt"/>
                <a:cs typeface="+mn-lt"/>
              </a:rPr>
              <a:t>.</a:t>
            </a:r>
            <a:endParaRPr lang="en-US" sz="2000" dirty="0">
              <a:cs typeface="Arial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xmlns="" id="{13756D9B-712D-4066-9D24-053A5EF2E84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1387666" y="-2718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128842"/>
      </p:ext>
    </p:extLst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xmlns="" id="{6784362B-1BC2-4D61-BBC1-75E5AFB9E53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89867" cy="685528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xmlns="" id="{47FEC87D-B560-4AA1-90A4-F9F1D5A9452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xmlns="" id="{E9CBAC3D-8976-47FF-8E03-C8D4BDB3581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>
          <a:blip r:embed="rId4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469431F3-C8DA-4F3D-BC23-56FBCBBB73A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xmlns="" id="{5A6FB8F0-8565-4EC3-917D-22A0CFB55CF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862940" y="0"/>
            <a:ext cx="6524905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4" descr="A variety of fresh fruit and vegetables&#10;&#10;Description automatically generated">
            <a:extLst>
              <a:ext uri="{FF2B5EF4-FFF2-40B4-BE49-F238E27FC236}">
                <a16:creationId xmlns:a16="http://schemas.microsoft.com/office/drawing/2014/main" xmlns="" id="{85B8A533-B233-4A7C-AD89-8652266B31CB}"/>
              </a:ext>
            </a:extLst>
          </p:cNvPr>
          <p:cNvPicPr>
            <a:picLocks noGrp="1" noChangeAspect="1"/>
          </p:cNvPicPr>
          <p:nvPr>
            <p:ph idx="4294967295"/>
          </p:nvPr>
        </p:nvPicPr>
        <p:blipFill rotWithShape="1">
          <a:blip r:embed="rId5"/>
          <a:srcRect l="32468" r="33242" b="2"/>
          <a:stretch/>
        </p:blipFill>
        <p:spPr>
          <a:xfrm>
            <a:off x="1007760" y="227"/>
            <a:ext cx="3855179" cy="6858000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sp>
        <p:nvSpPr>
          <p:cNvPr id="20" name="Rectangle 19">
            <a:extLst>
              <a:ext uri="{FF2B5EF4-FFF2-40B4-BE49-F238E27FC236}">
                <a16:creationId xmlns:a16="http://schemas.microsoft.com/office/drawing/2014/main" xmlns="" id="{90E85565-5837-4630-B749-8EB5508C976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B9BA8F2E-F2DB-4120-8F30-004C9FF3E3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63568" y="165338"/>
            <a:ext cx="6542286" cy="2268559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dirty="0" err="1">
                <a:cs typeface="Arial"/>
              </a:rPr>
              <a:t>Czym</a:t>
            </a:r>
            <a:r>
              <a:rPr lang="en-US" dirty="0">
                <a:cs typeface="Arial"/>
              </a:rPr>
              <a:t> jest </a:t>
            </a:r>
            <a:r>
              <a:rPr lang="en-US" dirty="0" err="1">
                <a:cs typeface="Arial"/>
              </a:rPr>
              <a:t>banan</a:t>
            </a:r>
            <a:r>
              <a:rPr lang="en-US" dirty="0">
                <a:cs typeface="Arial"/>
              </a:rPr>
              <a:t>?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xmlns="" id="{3AB7FBAD-16B6-4D51-95D0-B778C0DEF6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863395" y="1708069"/>
            <a:ext cx="5780461" cy="1922212"/>
          </a:xfrm>
        </p:spPr>
        <p:txBody>
          <a:bodyPr>
            <a:normAutofit/>
          </a:bodyPr>
          <a:lstStyle/>
          <a:p>
            <a:pPr marL="342900" indent="-342900" algn="just">
              <a:buChar char="§"/>
            </a:pPr>
            <a:r>
              <a:rPr lang="en-US" sz="2000" b="1" dirty="0" err="1">
                <a:ea typeface="+mn-lt"/>
                <a:cs typeface="+mn-lt"/>
              </a:rPr>
              <a:t>Banany</a:t>
            </a:r>
            <a:r>
              <a:rPr lang="en-US" sz="2000" dirty="0">
                <a:ea typeface="+mn-lt"/>
                <a:cs typeface="+mn-lt"/>
              </a:rPr>
              <a:t> to </a:t>
            </a:r>
            <a:r>
              <a:rPr lang="en-US" sz="2000" dirty="0" err="1">
                <a:ea typeface="+mn-lt"/>
                <a:cs typeface="+mn-lt"/>
              </a:rPr>
              <a:t>prawdziwa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skarbnica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potasu</a:t>
            </a:r>
            <a:r>
              <a:rPr lang="en-US" sz="2000" dirty="0">
                <a:ea typeface="+mn-lt"/>
                <a:cs typeface="+mn-lt"/>
              </a:rPr>
              <a:t>, </a:t>
            </a:r>
            <a:r>
              <a:rPr lang="en-US" sz="2000" dirty="0" err="1">
                <a:ea typeface="+mn-lt"/>
                <a:cs typeface="+mn-lt"/>
              </a:rPr>
              <a:t>którego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wartości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odżywcze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dla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organizmu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odkryto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już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tysiące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lat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temu</a:t>
            </a:r>
            <a:r>
              <a:rPr lang="en-US" sz="2000" dirty="0">
                <a:ea typeface="+mn-lt"/>
                <a:cs typeface="+mn-lt"/>
              </a:rPr>
              <a:t>. To </a:t>
            </a:r>
            <a:r>
              <a:rPr lang="en-US" sz="2000" dirty="0" err="1">
                <a:ea typeface="+mn-lt"/>
                <a:cs typeface="+mn-lt"/>
              </a:rPr>
              <a:t>jeden</a:t>
            </a:r>
            <a:r>
              <a:rPr lang="en-US" sz="2000" dirty="0">
                <a:ea typeface="+mn-lt"/>
                <a:cs typeface="+mn-lt"/>
              </a:rPr>
              <a:t> z </a:t>
            </a:r>
            <a:r>
              <a:rPr lang="en-US" sz="2000" dirty="0" err="1">
                <a:ea typeface="+mn-lt"/>
                <a:cs typeface="+mn-lt"/>
              </a:rPr>
              <a:t>najpopularniejszych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owoców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skrywający</a:t>
            </a:r>
            <a:r>
              <a:rPr lang="en-US" sz="2000" dirty="0">
                <a:ea typeface="+mn-lt"/>
                <a:cs typeface="+mn-lt"/>
              </a:rPr>
              <a:t> w </a:t>
            </a:r>
            <a:r>
              <a:rPr lang="en-US" sz="2000" dirty="0" err="1">
                <a:ea typeface="+mn-lt"/>
                <a:cs typeface="+mn-lt"/>
              </a:rPr>
              <a:t>sobie</a:t>
            </a:r>
            <a:r>
              <a:rPr lang="en-US" sz="2000" dirty="0">
                <a:ea typeface="+mn-lt"/>
                <a:cs typeface="+mn-lt"/>
              </a:rPr>
              <a:t>  </a:t>
            </a:r>
            <a:r>
              <a:rPr lang="en-US" sz="2000" dirty="0" err="1">
                <a:ea typeface="+mn-lt"/>
                <a:cs typeface="+mn-lt"/>
              </a:rPr>
              <a:t>wiele</a:t>
            </a:r>
            <a:r>
              <a:rPr lang="en-US" sz="2000" dirty="0">
                <a:ea typeface="+mn-lt"/>
                <a:cs typeface="+mn-lt"/>
              </a:rPr>
              <a:t>  </a:t>
            </a:r>
            <a:r>
              <a:rPr lang="en-US" sz="2000" dirty="0" err="1">
                <a:ea typeface="+mn-lt"/>
                <a:cs typeface="+mn-lt"/>
              </a:rPr>
              <a:t>cennych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minerałów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i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witamin</a:t>
            </a:r>
            <a:r>
              <a:rPr lang="en-US" sz="2000" dirty="0">
                <a:ea typeface="+mn-lt"/>
                <a:cs typeface="+mn-lt"/>
              </a:rPr>
              <a:t>.</a:t>
            </a:r>
            <a:endParaRPr lang="en-US" sz="2000" dirty="0">
              <a:cs typeface="Arial" panose="020B0604020202020204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xmlns="" id="{13756D9B-712D-4066-9D24-053A5EF2E84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1387666" y="-2718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6" descr="A picture containing fruit, table, wooden, sitting&#10;&#10;Description automatically generated">
            <a:extLst>
              <a:ext uri="{FF2B5EF4-FFF2-40B4-BE49-F238E27FC236}">
                <a16:creationId xmlns:a16="http://schemas.microsoft.com/office/drawing/2014/main" xmlns="" id="{F18EB110-DFE2-4CD8-99CA-B686889E598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760414" y="4024223"/>
            <a:ext cx="2739965" cy="200132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822254475"/>
      </p:ext>
    </p:extLst>
  </p:cSld>
  <p:clrMapOvr>
    <a:masterClrMapping/>
  </p:clrMapOvr>
  <p:transition spd="slow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9" name="Rectangle 22">
            <a:extLst>
              <a:ext uri="{FF2B5EF4-FFF2-40B4-BE49-F238E27FC236}">
                <a16:creationId xmlns:a16="http://schemas.microsoft.com/office/drawing/2014/main" xmlns="" id="{AFAADFB1-A9D8-4319-BAC8-6B3FD36BF27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89867" cy="685528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0" name="Picture 24">
            <a:extLst>
              <a:ext uri="{FF2B5EF4-FFF2-40B4-BE49-F238E27FC236}">
                <a16:creationId xmlns:a16="http://schemas.microsoft.com/office/drawing/2014/main" xmlns="" id="{617C5FC5-1BC6-470E-A163-7EE80D227E6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71" name="Picture 26">
            <a:extLst>
              <a:ext uri="{FF2B5EF4-FFF2-40B4-BE49-F238E27FC236}">
                <a16:creationId xmlns:a16="http://schemas.microsoft.com/office/drawing/2014/main" xmlns="" id="{48316889-BCD7-49B5-89BD-4FC1D29FEF4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>
          <a:blip r:embed="rId4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72" name="Rectangle 28">
            <a:extLst>
              <a:ext uri="{FF2B5EF4-FFF2-40B4-BE49-F238E27FC236}">
                <a16:creationId xmlns:a16="http://schemas.microsoft.com/office/drawing/2014/main" xmlns="" id="{3E12F873-5B9B-482F-9FB3-6355C4F3B71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30">
            <a:extLst>
              <a:ext uri="{FF2B5EF4-FFF2-40B4-BE49-F238E27FC236}">
                <a16:creationId xmlns:a16="http://schemas.microsoft.com/office/drawing/2014/main" xmlns="" id="{0F245259-4364-4D53-AC48-3E893885AD3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007533" y="0"/>
            <a:ext cx="10378001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120F8688-1EA5-45DD-89C6-FF2A649D92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21211" y="189830"/>
            <a:ext cx="5871137" cy="1077229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ctr"/>
            <a:r>
              <a:rPr lang="en-US" sz="5500" dirty="0" err="1">
                <a:cs typeface="Arial"/>
              </a:rPr>
              <a:t>Charakterystyka</a:t>
            </a:r>
            <a:r>
              <a:rPr lang="en-US" sz="5500" dirty="0">
                <a:cs typeface="Arial"/>
              </a:rPr>
              <a:t> banana</a:t>
            </a:r>
          </a:p>
        </p:txBody>
      </p:sp>
      <p:pic>
        <p:nvPicPr>
          <p:cNvPr id="4" name="Picture 4" descr="A variety of fresh fruit and vegetables&#10;&#10;Description automatically generated">
            <a:extLst>
              <a:ext uri="{FF2B5EF4-FFF2-40B4-BE49-F238E27FC236}">
                <a16:creationId xmlns:a16="http://schemas.microsoft.com/office/drawing/2014/main" xmlns="" id="{620B28A2-0C8D-4FBC-B026-CC2DB5FFB0BC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29938" r="30712" b="2"/>
          <a:stretch/>
        </p:blipFill>
        <p:spPr>
          <a:xfrm>
            <a:off x="1005401" y="227"/>
            <a:ext cx="4424045" cy="6858000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sp>
        <p:nvSpPr>
          <p:cNvPr id="74" name="Rectangle 32">
            <a:extLst>
              <a:ext uri="{FF2B5EF4-FFF2-40B4-BE49-F238E27FC236}">
                <a16:creationId xmlns:a16="http://schemas.microsoft.com/office/drawing/2014/main" xmlns="" id="{3B9C7619-9AF0-4D6F-B2E3-21032A5C3AF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xmlns="" id="{7AC87E75-1EED-40E6-94A2-1281D86618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21210" y="1721437"/>
            <a:ext cx="5871138" cy="3120810"/>
          </a:xfrm>
        </p:spPr>
        <p:txBody>
          <a:bodyPr>
            <a:normAutofit/>
          </a:bodyPr>
          <a:lstStyle/>
          <a:p>
            <a:pPr marL="344170" indent="-344170"/>
            <a:r>
              <a:rPr lang="en-US" b="1" dirty="0" err="1">
                <a:ea typeface="+mn-lt"/>
                <a:cs typeface="+mn-lt"/>
              </a:rPr>
              <a:t>Banany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prawdopodobnie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były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uprawiane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już</a:t>
            </a:r>
            <a:r>
              <a:rPr lang="en-US" dirty="0">
                <a:ea typeface="+mn-lt"/>
                <a:cs typeface="+mn-lt"/>
              </a:rPr>
              <a:t> 7000 </a:t>
            </a:r>
            <a:r>
              <a:rPr lang="en-US" dirty="0" err="1">
                <a:ea typeface="+mn-lt"/>
                <a:cs typeface="+mn-lt"/>
              </a:rPr>
              <a:t>lat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temu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na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terenach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Malezji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i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Indii</a:t>
            </a:r>
            <a:r>
              <a:rPr lang="en-US" dirty="0">
                <a:ea typeface="+mn-lt"/>
                <a:cs typeface="+mn-lt"/>
              </a:rPr>
              <a:t>. </a:t>
            </a:r>
            <a:r>
              <a:rPr lang="en-US" dirty="0" err="1">
                <a:ea typeface="+mn-lt"/>
                <a:cs typeface="+mn-lt"/>
              </a:rPr>
              <a:t>Następnie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pojawiły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się</a:t>
            </a:r>
            <a:r>
              <a:rPr lang="en-US" dirty="0">
                <a:ea typeface="+mn-lt"/>
                <a:cs typeface="+mn-lt"/>
              </a:rPr>
              <a:t> w </a:t>
            </a:r>
            <a:r>
              <a:rPr lang="en-US" dirty="0" err="1">
                <a:ea typeface="+mn-lt"/>
                <a:cs typeface="+mn-lt"/>
              </a:rPr>
              <a:t>Afryce</a:t>
            </a:r>
            <a:r>
              <a:rPr lang="en-US" dirty="0">
                <a:ea typeface="+mn-lt"/>
                <a:cs typeface="+mn-lt"/>
              </a:rPr>
              <a:t>, </a:t>
            </a:r>
            <a:r>
              <a:rPr lang="en-US" dirty="0" err="1">
                <a:ea typeface="+mn-lt"/>
                <a:cs typeface="+mn-lt"/>
              </a:rPr>
              <a:t>gdzie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wciąż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stanowią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główny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produkt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eksportowy</a:t>
            </a:r>
            <a:r>
              <a:rPr lang="en-US" dirty="0">
                <a:ea typeface="+mn-lt"/>
                <a:cs typeface="+mn-lt"/>
              </a:rPr>
              <a:t>. </a:t>
            </a:r>
            <a:r>
              <a:rPr lang="en-US" dirty="0" err="1">
                <a:ea typeface="+mn-lt"/>
                <a:cs typeface="+mn-lt"/>
              </a:rPr>
              <a:t>Banany</a:t>
            </a:r>
            <a:r>
              <a:rPr lang="en-US" dirty="0">
                <a:ea typeface="+mn-lt"/>
                <a:cs typeface="+mn-lt"/>
              </a:rPr>
              <a:t> do </a:t>
            </a:r>
            <a:r>
              <a:rPr lang="en-US" dirty="0" err="1">
                <a:ea typeface="+mn-lt"/>
                <a:cs typeface="+mn-lt"/>
              </a:rPr>
              <a:t>sprzedaży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zrywane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są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niedojrzałe</a:t>
            </a:r>
            <a:r>
              <a:rPr lang="en-US" dirty="0">
                <a:ea typeface="+mn-lt"/>
                <a:cs typeface="+mn-lt"/>
              </a:rPr>
              <a:t>, w </a:t>
            </a:r>
            <a:r>
              <a:rPr lang="en-US" dirty="0" err="1">
                <a:ea typeface="+mn-lt"/>
                <a:cs typeface="+mn-lt"/>
              </a:rPr>
              <a:t>takim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stanie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lądują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na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statkach</a:t>
            </a:r>
            <a:r>
              <a:rPr lang="en-US" dirty="0">
                <a:ea typeface="+mn-lt"/>
                <a:cs typeface="+mn-lt"/>
              </a:rPr>
              <a:t>, </a:t>
            </a:r>
            <a:r>
              <a:rPr lang="en-US" dirty="0" err="1">
                <a:ea typeface="+mn-lt"/>
                <a:cs typeface="+mn-lt"/>
              </a:rPr>
              <a:t>gdzie</a:t>
            </a:r>
            <a:r>
              <a:rPr lang="en-US" dirty="0">
                <a:ea typeface="+mn-lt"/>
                <a:cs typeface="+mn-lt"/>
              </a:rPr>
              <a:t> w </a:t>
            </a:r>
            <a:r>
              <a:rPr lang="en-US" dirty="0" err="1">
                <a:ea typeface="+mn-lt"/>
                <a:cs typeface="+mn-lt"/>
              </a:rPr>
              <a:t>trakcie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drogi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dojrzewają</a:t>
            </a:r>
            <a:r>
              <a:rPr lang="en-US" dirty="0">
                <a:ea typeface="+mn-lt"/>
                <a:cs typeface="+mn-lt"/>
              </a:rPr>
              <a:t>.</a:t>
            </a:r>
            <a:endParaRPr lang="en-US">
              <a:cs typeface="Arial" panose="020B0604020202020204"/>
            </a:endParaRPr>
          </a:p>
        </p:txBody>
      </p:sp>
      <p:sp>
        <p:nvSpPr>
          <p:cNvPr id="75" name="Rectangle 34">
            <a:extLst>
              <a:ext uri="{FF2B5EF4-FFF2-40B4-BE49-F238E27FC236}">
                <a16:creationId xmlns:a16="http://schemas.microsoft.com/office/drawing/2014/main" xmlns="" id="{BAFBE0AC-23B1-4352-95D2-C71EB6D1502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1387666" y="-2718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565422"/>
      </p:ext>
    </p:extLst>
  </p:cSld>
  <p:clrMapOvr>
    <a:masterClrMapping/>
  </p:clrMapOvr>
  <p:transition spd="slow"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xmlns="" id="{AFAADFB1-A9D8-4319-BAC8-6B3FD36BF27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89867" cy="685528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xmlns="" id="{617C5FC5-1BC6-470E-A163-7EE80D227E6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xmlns="" id="{48316889-BCD7-49B5-89BD-4FC1D29FEF4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>
          <a:blip r:embed="rId4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xmlns="" id="{3E12F873-5B9B-482F-9FB3-6355C4F3B71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0F245259-4364-4D53-AC48-3E893885AD3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007533" y="0"/>
            <a:ext cx="10378001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0EB2A5B9-E4C7-471F-B357-D28656BD66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34947" y="89189"/>
            <a:ext cx="5971778" cy="6670020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l"/>
            <a:r>
              <a:rPr lang="en-US" sz="5150" dirty="0" err="1">
                <a:cs typeface="Arial"/>
              </a:rPr>
              <a:t>Wartości</a:t>
            </a:r>
            <a:r>
              <a:rPr lang="en-US" sz="5150" dirty="0">
                <a:cs typeface="Arial"/>
              </a:rPr>
              <a:t> </a:t>
            </a:r>
            <a:r>
              <a:rPr lang="en-US" sz="5150" dirty="0" err="1">
                <a:cs typeface="Arial"/>
              </a:rPr>
              <a:t>odżywcze</a:t>
            </a:r>
            <a:r>
              <a:rPr lang="en-US" sz="5150" dirty="0">
                <a:cs typeface="Arial"/>
              </a:rPr>
              <a:t/>
            </a:r>
            <a:br>
              <a:rPr lang="en-US" sz="5150" dirty="0">
                <a:cs typeface="Arial"/>
              </a:rPr>
            </a:br>
            <a:r>
              <a:rPr lang="en-US" sz="5150" dirty="0">
                <a:cs typeface="Arial"/>
              </a:rPr>
              <a:t/>
            </a:r>
            <a:br>
              <a:rPr lang="en-US" sz="5150" dirty="0">
                <a:cs typeface="Arial"/>
              </a:rPr>
            </a:br>
            <a:r>
              <a:rPr lang="en-US" sz="2200" b="1" dirty="0" err="1">
                <a:cs typeface="Arial"/>
              </a:rPr>
              <a:t>Banany</a:t>
            </a:r>
            <a:r>
              <a:rPr lang="en-US" sz="2200" b="1" dirty="0">
                <a:cs typeface="Arial"/>
              </a:rPr>
              <a:t> </a:t>
            </a:r>
            <a:r>
              <a:rPr lang="en-US" sz="2200" dirty="0" err="1">
                <a:cs typeface="Arial"/>
              </a:rPr>
              <a:t>są</a:t>
            </a:r>
            <a:r>
              <a:rPr lang="en-US" sz="2200" dirty="0">
                <a:cs typeface="Arial"/>
              </a:rPr>
              <a:t> </a:t>
            </a:r>
            <a:r>
              <a:rPr lang="en-US" sz="2200" dirty="0" err="1">
                <a:cs typeface="Arial"/>
              </a:rPr>
              <a:t>źródłem</a:t>
            </a:r>
            <a:r>
              <a:rPr lang="en-US" sz="2200" dirty="0">
                <a:cs typeface="Arial"/>
              </a:rPr>
              <a:t> </a:t>
            </a:r>
            <a:r>
              <a:rPr lang="en-US" sz="2200" dirty="0" err="1">
                <a:cs typeface="Arial"/>
              </a:rPr>
              <a:t>wielu</a:t>
            </a:r>
            <a:r>
              <a:rPr lang="en-US" sz="2200" dirty="0">
                <a:cs typeface="Arial"/>
              </a:rPr>
              <a:t> </a:t>
            </a:r>
            <a:r>
              <a:rPr lang="en-US" sz="2200" dirty="0" err="1">
                <a:cs typeface="Arial"/>
              </a:rPr>
              <a:t>witamin</a:t>
            </a:r>
            <a:r>
              <a:rPr lang="en-US" sz="2200" dirty="0">
                <a:cs typeface="Arial"/>
              </a:rPr>
              <a:t>, </a:t>
            </a:r>
            <a:r>
              <a:rPr lang="en-US" sz="2200" dirty="0" err="1">
                <a:cs typeface="Arial"/>
              </a:rPr>
              <a:t>takich</a:t>
            </a:r>
            <a:r>
              <a:rPr lang="en-US" sz="2200" dirty="0">
                <a:cs typeface="Arial"/>
              </a:rPr>
              <a:t> jak:</a:t>
            </a:r>
            <a:br>
              <a:rPr lang="en-US" sz="2200" dirty="0">
                <a:cs typeface="Arial"/>
              </a:rPr>
            </a:br>
            <a:r>
              <a:rPr lang="en-US" sz="2200" dirty="0">
                <a:cs typeface="Arial"/>
              </a:rPr>
              <a:t/>
            </a:r>
            <a:br>
              <a:rPr lang="en-US" sz="2200" dirty="0">
                <a:cs typeface="Arial"/>
              </a:rPr>
            </a:br>
            <a:r>
              <a:rPr lang="en-US" sz="2200" dirty="0">
                <a:cs typeface="Arial"/>
              </a:rPr>
              <a:t/>
            </a:r>
            <a:br>
              <a:rPr lang="en-US" sz="2200" dirty="0">
                <a:cs typeface="Arial"/>
              </a:rPr>
            </a:br>
            <a:r>
              <a:rPr lang="en-US" sz="2200" dirty="0">
                <a:cs typeface="Arial"/>
              </a:rPr>
              <a:t>- </a:t>
            </a:r>
            <a:r>
              <a:rPr lang="en-US" sz="2200" b="1" dirty="0">
                <a:cs typeface="Arial"/>
              </a:rPr>
              <a:t>Witamina A</a:t>
            </a:r>
            <a:r>
              <a:rPr lang="en-US" sz="2200" dirty="0">
                <a:cs typeface="Arial"/>
              </a:rPr>
              <a:t>,</a:t>
            </a:r>
            <a:br>
              <a:rPr lang="en-US" sz="2200" dirty="0">
                <a:cs typeface="Arial"/>
              </a:rPr>
            </a:br>
            <a:r>
              <a:rPr lang="en-US" sz="2200" b="1" dirty="0">
                <a:cs typeface="Arial"/>
              </a:rPr>
              <a:t/>
            </a:r>
            <a:br>
              <a:rPr lang="en-US" sz="2200" b="1" dirty="0">
                <a:cs typeface="Arial"/>
              </a:rPr>
            </a:br>
            <a:r>
              <a:rPr lang="en-US" sz="2200" dirty="0">
                <a:cs typeface="Arial"/>
              </a:rPr>
              <a:t>- </a:t>
            </a:r>
            <a:r>
              <a:rPr lang="en-US" sz="2200" b="1" dirty="0">
                <a:cs typeface="Arial"/>
              </a:rPr>
              <a:t>Witamina C</a:t>
            </a:r>
            <a:r>
              <a:rPr lang="en-US" sz="2200" dirty="0">
                <a:cs typeface="Arial"/>
              </a:rPr>
              <a:t>,</a:t>
            </a:r>
            <a:br>
              <a:rPr lang="en-US" sz="2200" dirty="0">
                <a:cs typeface="Arial"/>
              </a:rPr>
            </a:br>
            <a:r>
              <a:rPr lang="en-US" sz="2200" dirty="0">
                <a:cs typeface="Arial"/>
              </a:rPr>
              <a:t/>
            </a:r>
            <a:br>
              <a:rPr lang="en-US" sz="2200" dirty="0">
                <a:cs typeface="Arial"/>
              </a:rPr>
            </a:br>
            <a:r>
              <a:rPr lang="en-US" sz="2200" dirty="0">
                <a:cs typeface="Arial"/>
              </a:rPr>
              <a:t>- </a:t>
            </a:r>
            <a:r>
              <a:rPr lang="en-US" sz="2200" b="1" dirty="0" err="1">
                <a:cs typeface="Arial"/>
              </a:rPr>
              <a:t>Witaminy</a:t>
            </a:r>
            <a:r>
              <a:rPr lang="en-US" sz="2200" b="1" dirty="0">
                <a:cs typeface="Arial"/>
              </a:rPr>
              <a:t> z </a:t>
            </a:r>
            <a:r>
              <a:rPr lang="en-US" sz="2200" b="1" dirty="0" err="1">
                <a:cs typeface="Arial"/>
              </a:rPr>
              <a:t>grupy</a:t>
            </a:r>
            <a:r>
              <a:rPr lang="en-US" sz="2200" b="1" dirty="0">
                <a:cs typeface="Arial"/>
              </a:rPr>
              <a:t> B</a:t>
            </a:r>
            <a:r>
              <a:rPr lang="en-US" sz="2200" dirty="0">
                <a:cs typeface="Arial"/>
              </a:rPr>
              <a:t>,</a:t>
            </a:r>
            <a:br>
              <a:rPr lang="en-US" sz="2200" dirty="0">
                <a:cs typeface="Arial"/>
              </a:rPr>
            </a:br>
            <a:r>
              <a:rPr lang="en-US" sz="2200" dirty="0">
                <a:cs typeface="Arial"/>
              </a:rPr>
              <a:t/>
            </a:r>
            <a:br>
              <a:rPr lang="en-US" sz="2200" dirty="0">
                <a:cs typeface="Arial"/>
              </a:rPr>
            </a:br>
            <a:r>
              <a:rPr lang="en-US" sz="2200" dirty="0">
                <a:cs typeface="Arial"/>
              </a:rPr>
              <a:t>- </a:t>
            </a:r>
            <a:r>
              <a:rPr lang="en-US" sz="2200" b="1" dirty="0">
                <a:cs typeface="Arial"/>
              </a:rPr>
              <a:t>Witamina K</a:t>
            </a:r>
            <a:r>
              <a:rPr lang="en-US" sz="2200" dirty="0">
                <a:cs typeface="Arial"/>
              </a:rPr>
              <a:t>,</a:t>
            </a:r>
            <a:br>
              <a:rPr lang="en-US" sz="2200" dirty="0">
                <a:cs typeface="Arial"/>
              </a:rPr>
            </a:br>
            <a:r>
              <a:rPr lang="en-US" sz="2200" dirty="0">
                <a:cs typeface="Arial"/>
              </a:rPr>
              <a:t/>
            </a:r>
            <a:br>
              <a:rPr lang="en-US" sz="2200" dirty="0">
                <a:cs typeface="Arial"/>
              </a:rPr>
            </a:br>
            <a:r>
              <a:rPr lang="en-US" sz="2200" dirty="0">
                <a:cs typeface="Arial"/>
              </a:rPr>
              <a:t>- </a:t>
            </a:r>
            <a:r>
              <a:rPr lang="en-US" sz="2200" b="1" dirty="0">
                <a:cs typeface="Arial"/>
              </a:rPr>
              <a:t>Witamina E.</a:t>
            </a:r>
            <a:r>
              <a:rPr lang="en-US" sz="2200" dirty="0">
                <a:cs typeface="Arial"/>
              </a:rPr>
              <a:t/>
            </a:r>
            <a:br>
              <a:rPr lang="en-US" sz="2200" dirty="0">
                <a:cs typeface="Arial"/>
              </a:rPr>
            </a:br>
            <a:r>
              <a:rPr lang="en-US" sz="2200" dirty="0">
                <a:cs typeface="Arial"/>
              </a:rPr>
              <a:t/>
            </a:r>
            <a:br>
              <a:rPr lang="en-US" sz="2200" dirty="0">
                <a:cs typeface="Arial"/>
              </a:rPr>
            </a:br>
            <a:r>
              <a:rPr lang="en-US" sz="2200" dirty="0">
                <a:cs typeface="Arial"/>
              </a:rPr>
              <a:t/>
            </a:r>
            <a:br>
              <a:rPr lang="en-US" sz="2200" dirty="0">
                <a:cs typeface="Arial"/>
              </a:rPr>
            </a:br>
            <a:r>
              <a:rPr lang="en-US" sz="2200" dirty="0">
                <a:cs typeface="Arial"/>
              </a:rPr>
              <a:t/>
            </a:r>
            <a:br>
              <a:rPr lang="en-US" sz="2200" dirty="0">
                <a:cs typeface="Arial"/>
              </a:rPr>
            </a:br>
            <a:endParaRPr lang="en-US" sz="2200" b="1">
              <a:cs typeface="Arial"/>
            </a:endParaRPr>
          </a:p>
        </p:txBody>
      </p:sp>
      <p:pic>
        <p:nvPicPr>
          <p:cNvPr id="4" name="Picture 4" descr="A variety of fresh fruit and vegetables&#10;&#10;Description automatically generated">
            <a:extLst>
              <a:ext uri="{FF2B5EF4-FFF2-40B4-BE49-F238E27FC236}">
                <a16:creationId xmlns:a16="http://schemas.microsoft.com/office/drawing/2014/main" xmlns="" id="{5B6C91F8-84D0-4813-903B-6A07AD3028B9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29938" r="30712" b="2"/>
          <a:stretch/>
        </p:blipFill>
        <p:spPr>
          <a:xfrm>
            <a:off x="1005401" y="227"/>
            <a:ext cx="4424045" cy="6858000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sp>
        <p:nvSpPr>
          <p:cNvPr id="21" name="Rectangle 20">
            <a:extLst>
              <a:ext uri="{FF2B5EF4-FFF2-40B4-BE49-F238E27FC236}">
                <a16:creationId xmlns:a16="http://schemas.microsoft.com/office/drawing/2014/main" xmlns="" id="{3B9C7619-9AF0-4D6F-B2E3-21032A5C3AF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xmlns="" id="{B11AF713-E449-4DBE-B75C-827CABD078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2229" y="1663927"/>
            <a:ext cx="5799251" cy="106484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1800" dirty="0">
              <a:cs typeface="Arial"/>
            </a:endParaRPr>
          </a:p>
          <a:p>
            <a:pPr marL="344170" indent="-344170"/>
            <a:endParaRPr lang="en-US" sz="1800" dirty="0">
              <a:cs typeface="Arial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xmlns="" id="{BAFBE0AC-23B1-4352-95D2-C71EB6D1502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1387666" y="-2718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868245"/>
      </p:ext>
    </p:extLst>
  </p:cSld>
  <p:clrMapOvr>
    <a:masterClrMapping/>
  </p:clrMapOvr>
  <p:transition spd="slow"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xmlns="" id="{AFAADFB1-A9D8-4319-BAC8-6B3FD36BF27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89867" cy="685528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xmlns="" id="{617C5FC5-1BC6-470E-A163-7EE80D227E6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xmlns="" id="{48316889-BCD7-49B5-89BD-4FC1D29FEF4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>
          <a:blip r:embed="rId4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xmlns="" id="{3E12F873-5B9B-482F-9FB3-6355C4F3B71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0F245259-4364-4D53-AC48-3E893885AD3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007533" y="0"/>
            <a:ext cx="10378001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8AF29D0A-7059-488E-9824-B945126648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78080" y="247339"/>
            <a:ext cx="5842382" cy="1077229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ctr"/>
            <a:r>
              <a:rPr lang="en-US" sz="5300" dirty="0" err="1">
                <a:cs typeface="Arial"/>
              </a:rPr>
              <a:t>Warto</a:t>
            </a:r>
            <a:r>
              <a:rPr lang="en-US" sz="5300" dirty="0">
                <a:cs typeface="Arial"/>
              </a:rPr>
              <a:t> </a:t>
            </a:r>
            <a:r>
              <a:rPr lang="en-US" sz="5300" dirty="0" err="1">
                <a:cs typeface="Arial"/>
              </a:rPr>
              <a:t>jeść</a:t>
            </a:r>
            <a:r>
              <a:rPr lang="en-US" sz="5300" dirty="0">
                <a:cs typeface="Arial"/>
              </a:rPr>
              <a:t> </a:t>
            </a:r>
            <a:r>
              <a:rPr lang="en-US" sz="5300" dirty="0" err="1">
                <a:cs typeface="Arial"/>
              </a:rPr>
              <a:t>banany</a:t>
            </a:r>
            <a:endParaRPr lang="en-US" sz="5300"/>
          </a:p>
        </p:txBody>
      </p:sp>
      <p:pic>
        <p:nvPicPr>
          <p:cNvPr id="4" name="Picture 4" descr="A variety of fresh fruit and vegetables&#10;&#10;Description automatically generated">
            <a:extLst>
              <a:ext uri="{FF2B5EF4-FFF2-40B4-BE49-F238E27FC236}">
                <a16:creationId xmlns:a16="http://schemas.microsoft.com/office/drawing/2014/main" xmlns="" id="{314E8F8A-6237-4B30-AE1B-7CDA8FA6F2AA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29938" r="30712" b="2"/>
          <a:stretch/>
        </p:blipFill>
        <p:spPr>
          <a:xfrm>
            <a:off x="1005401" y="227"/>
            <a:ext cx="4424045" cy="6858000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sp>
        <p:nvSpPr>
          <p:cNvPr id="21" name="Rectangle 20">
            <a:extLst>
              <a:ext uri="{FF2B5EF4-FFF2-40B4-BE49-F238E27FC236}">
                <a16:creationId xmlns:a16="http://schemas.microsoft.com/office/drawing/2014/main" xmlns="" id="{3B9C7619-9AF0-4D6F-B2E3-21032A5C3AF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xmlns="" id="{0B4D6458-1416-42BF-8ACB-8EDD324046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34946" y="1865211"/>
            <a:ext cx="5712987" cy="3839676"/>
          </a:xfrm>
        </p:spPr>
        <p:txBody>
          <a:bodyPr>
            <a:normAutofit fontScale="92500"/>
          </a:bodyPr>
          <a:lstStyle/>
          <a:p>
            <a:pPr marL="344170" indent="-344170"/>
            <a:r>
              <a:rPr lang="en-US" sz="2200" b="1" dirty="0" err="1">
                <a:ea typeface="+mn-lt"/>
                <a:cs typeface="+mn-lt"/>
              </a:rPr>
              <a:t>Banany</a:t>
            </a:r>
            <a:r>
              <a:rPr lang="en-US" sz="2200" dirty="0">
                <a:ea typeface="+mn-lt"/>
                <a:cs typeface="+mn-lt"/>
              </a:rPr>
              <a:t> </a:t>
            </a:r>
            <a:r>
              <a:rPr lang="en-US" sz="2200" dirty="0" err="1">
                <a:ea typeface="+mn-lt"/>
                <a:cs typeface="+mn-lt"/>
              </a:rPr>
              <a:t>są</a:t>
            </a:r>
            <a:r>
              <a:rPr lang="en-US" sz="2200" dirty="0">
                <a:ea typeface="+mn-lt"/>
                <a:cs typeface="+mn-lt"/>
              </a:rPr>
              <a:t> </a:t>
            </a:r>
            <a:r>
              <a:rPr lang="en-US" sz="2200" dirty="0" err="1">
                <a:ea typeface="+mn-lt"/>
                <a:cs typeface="+mn-lt"/>
              </a:rPr>
              <a:t>bogatym</a:t>
            </a:r>
            <a:r>
              <a:rPr lang="en-US" sz="2200" dirty="0">
                <a:ea typeface="+mn-lt"/>
                <a:cs typeface="+mn-lt"/>
              </a:rPr>
              <a:t> </a:t>
            </a:r>
            <a:r>
              <a:rPr lang="en-US" sz="2200" dirty="0" err="1">
                <a:ea typeface="+mn-lt"/>
                <a:cs typeface="+mn-lt"/>
              </a:rPr>
              <a:t>źródłem</a:t>
            </a:r>
            <a:r>
              <a:rPr lang="en-US" sz="2200" dirty="0">
                <a:ea typeface="+mn-lt"/>
                <a:cs typeface="+mn-lt"/>
              </a:rPr>
              <a:t> </a:t>
            </a:r>
            <a:r>
              <a:rPr lang="en-US" sz="2200" dirty="0" err="1">
                <a:ea typeface="+mn-lt"/>
                <a:cs typeface="+mn-lt"/>
              </a:rPr>
              <a:t>minerałów</a:t>
            </a:r>
            <a:r>
              <a:rPr lang="en-US" sz="2200" dirty="0">
                <a:ea typeface="+mn-lt"/>
                <a:cs typeface="+mn-lt"/>
              </a:rPr>
              <a:t>. Do </a:t>
            </a:r>
            <a:r>
              <a:rPr lang="en-US" sz="2200" dirty="0" err="1">
                <a:ea typeface="+mn-lt"/>
                <a:cs typeface="+mn-lt"/>
              </a:rPr>
              <a:t>tej</a:t>
            </a:r>
            <a:r>
              <a:rPr lang="en-US" sz="2200" dirty="0">
                <a:ea typeface="+mn-lt"/>
                <a:cs typeface="+mn-lt"/>
              </a:rPr>
              <a:t> </a:t>
            </a:r>
            <a:r>
              <a:rPr lang="en-US" sz="2200" dirty="0" err="1">
                <a:ea typeface="+mn-lt"/>
                <a:cs typeface="+mn-lt"/>
              </a:rPr>
              <a:t>grupy</a:t>
            </a:r>
            <a:r>
              <a:rPr lang="en-US" sz="2200" dirty="0">
                <a:ea typeface="+mn-lt"/>
                <a:cs typeface="+mn-lt"/>
              </a:rPr>
              <a:t> </a:t>
            </a:r>
            <a:r>
              <a:rPr lang="en-US" sz="2200" dirty="0" err="1">
                <a:ea typeface="+mn-lt"/>
                <a:cs typeface="+mn-lt"/>
              </a:rPr>
              <a:t>zalicza</a:t>
            </a:r>
            <a:r>
              <a:rPr lang="en-US" sz="2200" dirty="0">
                <a:ea typeface="+mn-lt"/>
                <a:cs typeface="+mn-lt"/>
              </a:rPr>
              <a:t> </a:t>
            </a:r>
            <a:r>
              <a:rPr lang="en-US" sz="2200" dirty="0" err="1">
                <a:ea typeface="+mn-lt"/>
                <a:cs typeface="+mn-lt"/>
              </a:rPr>
              <a:t>się</a:t>
            </a:r>
            <a:r>
              <a:rPr lang="en-US" sz="2200" dirty="0">
                <a:ea typeface="+mn-lt"/>
                <a:cs typeface="+mn-lt"/>
              </a:rPr>
              <a:t> </a:t>
            </a:r>
            <a:r>
              <a:rPr lang="en-US" sz="2200" dirty="0" err="1">
                <a:ea typeface="+mn-lt"/>
                <a:cs typeface="+mn-lt"/>
              </a:rPr>
              <a:t>potas</a:t>
            </a:r>
            <a:r>
              <a:rPr lang="en-US" sz="2200" dirty="0">
                <a:ea typeface="+mn-lt"/>
                <a:cs typeface="+mn-lt"/>
              </a:rPr>
              <a:t>, </a:t>
            </a:r>
            <a:r>
              <a:rPr lang="en-US" sz="2200" dirty="0" err="1">
                <a:ea typeface="+mn-lt"/>
                <a:cs typeface="+mn-lt"/>
              </a:rPr>
              <a:t>który</a:t>
            </a:r>
            <a:r>
              <a:rPr lang="en-US" sz="2200" dirty="0">
                <a:ea typeface="+mn-lt"/>
                <a:cs typeface="+mn-lt"/>
              </a:rPr>
              <a:t> ma </a:t>
            </a:r>
            <a:r>
              <a:rPr lang="en-US" sz="2200" dirty="0" err="1">
                <a:ea typeface="+mn-lt"/>
                <a:cs typeface="+mn-lt"/>
              </a:rPr>
              <a:t>zbawienny</a:t>
            </a:r>
            <a:r>
              <a:rPr lang="en-US" sz="2200" dirty="0">
                <a:ea typeface="+mn-lt"/>
                <a:cs typeface="+mn-lt"/>
              </a:rPr>
              <a:t> </a:t>
            </a:r>
            <a:r>
              <a:rPr lang="en-US" sz="2200" dirty="0" err="1">
                <a:ea typeface="+mn-lt"/>
                <a:cs typeface="+mn-lt"/>
              </a:rPr>
              <a:t>wpływ</a:t>
            </a:r>
            <a:r>
              <a:rPr lang="en-US" sz="2200" dirty="0">
                <a:ea typeface="+mn-lt"/>
                <a:cs typeface="+mn-lt"/>
              </a:rPr>
              <a:t> </a:t>
            </a:r>
            <a:r>
              <a:rPr lang="en-US" sz="2200" dirty="0" err="1">
                <a:ea typeface="+mn-lt"/>
                <a:cs typeface="+mn-lt"/>
              </a:rPr>
              <a:t>na</a:t>
            </a:r>
            <a:r>
              <a:rPr lang="en-US" sz="2200" dirty="0">
                <a:ea typeface="+mn-lt"/>
                <a:cs typeface="+mn-lt"/>
              </a:rPr>
              <a:t> </a:t>
            </a:r>
            <a:r>
              <a:rPr lang="en-US" sz="2200" dirty="0" err="1">
                <a:ea typeface="+mn-lt"/>
                <a:cs typeface="+mn-lt"/>
              </a:rPr>
              <a:t>układ</a:t>
            </a:r>
            <a:r>
              <a:rPr lang="en-US" sz="2200" dirty="0">
                <a:ea typeface="+mn-lt"/>
                <a:cs typeface="+mn-lt"/>
              </a:rPr>
              <a:t> </a:t>
            </a:r>
            <a:r>
              <a:rPr lang="en-US" sz="2200" dirty="0" err="1">
                <a:ea typeface="+mn-lt"/>
                <a:cs typeface="+mn-lt"/>
              </a:rPr>
              <a:t>krążenia</a:t>
            </a:r>
            <a:r>
              <a:rPr lang="en-US" sz="2200" dirty="0">
                <a:ea typeface="+mn-lt"/>
                <a:cs typeface="+mn-lt"/>
              </a:rPr>
              <a:t> </a:t>
            </a:r>
            <a:r>
              <a:rPr lang="en-US" sz="2200" dirty="0" err="1">
                <a:ea typeface="+mn-lt"/>
                <a:cs typeface="+mn-lt"/>
              </a:rPr>
              <a:t>i</a:t>
            </a:r>
            <a:r>
              <a:rPr lang="en-US" sz="2200" dirty="0">
                <a:ea typeface="+mn-lt"/>
                <a:cs typeface="+mn-lt"/>
              </a:rPr>
              <a:t> </a:t>
            </a:r>
            <a:r>
              <a:rPr lang="en-US" sz="2200" dirty="0" err="1">
                <a:ea typeface="+mn-lt"/>
                <a:cs typeface="+mn-lt"/>
              </a:rPr>
              <a:t>poziom</a:t>
            </a:r>
            <a:r>
              <a:rPr lang="en-US" sz="2200" dirty="0">
                <a:ea typeface="+mn-lt"/>
                <a:cs typeface="+mn-lt"/>
              </a:rPr>
              <a:t> </a:t>
            </a:r>
            <a:r>
              <a:rPr lang="en-US" sz="2200" dirty="0" err="1">
                <a:ea typeface="+mn-lt"/>
                <a:cs typeface="+mn-lt"/>
              </a:rPr>
              <a:t>ciśnienia</a:t>
            </a:r>
            <a:r>
              <a:rPr lang="en-US" sz="2200" dirty="0">
                <a:ea typeface="+mn-lt"/>
                <a:cs typeface="+mn-lt"/>
              </a:rPr>
              <a:t> </a:t>
            </a:r>
            <a:r>
              <a:rPr lang="en-US" sz="2200" dirty="0" err="1">
                <a:ea typeface="+mn-lt"/>
                <a:cs typeface="+mn-lt"/>
              </a:rPr>
              <a:t>tętniczego</a:t>
            </a:r>
            <a:r>
              <a:rPr lang="en-US" sz="2200" dirty="0">
                <a:ea typeface="+mn-lt"/>
                <a:cs typeface="+mn-lt"/>
              </a:rPr>
              <a:t> </a:t>
            </a:r>
            <a:r>
              <a:rPr lang="en-US" sz="2200" dirty="0" err="1">
                <a:ea typeface="+mn-lt"/>
                <a:cs typeface="+mn-lt"/>
              </a:rPr>
              <a:t>krwi</a:t>
            </a:r>
            <a:r>
              <a:rPr lang="en-US" sz="2200" dirty="0">
                <a:ea typeface="+mn-lt"/>
                <a:cs typeface="+mn-lt"/>
              </a:rPr>
              <a:t>. </a:t>
            </a:r>
            <a:r>
              <a:rPr lang="en-US" sz="2200" dirty="0" err="1">
                <a:ea typeface="+mn-lt"/>
                <a:cs typeface="+mn-lt"/>
              </a:rPr>
              <a:t>Ponadto</a:t>
            </a:r>
            <a:r>
              <a:rPr lang="en-US" sz="2200" dirty="0">
                <a:ea typeface="+mn-lt"/>
                <a:cs typeface="+mn-lt"/>
              </a:rPr>
              <a:t> w </a:t>
            </a:r>
            <a:r>
              <a:rPr lang="en-US" sz="2200" dirty="0" err="1">
                <a:ea typeface="+mn-lt"/>
                <a:cs typeface="+mn-lt"/>
              </a:rPr>
              <a:t>połączeniu</a:t>
            </a:r>
            <a:r>
              <a:rPr lang="en-US" sz="2200" dirty="0">
                <a:ea typeface="+mn-lt"/>
                <a:cs typeface="+mn-lt"/>
              </a:rPr>
              <a:t> z </a:t>
            </a:r>
            <a:r>
              <a:rPr lang="en-US" sz="2200" dirty="0" err="1">
                <a:ea typeface="+mn-lt"/>
                <a:cs typeface="+mn-lt"/>
              </a:rPr>
              <a:t>magnezem</a:t>
            </a:r>
            <a:r>
              <a:rPr lang="en-US" sz="2200" dirty="0">
                <a:ea typeface="+mn-lt"/>
                <a:cs typeface="+mn-lt"/>
              </a:rPr>
              <a:t> </a:t>
            </a:r>
            <a:r>
              <a:rPr lang="en-US" sz="2200" dirty="0" err="1">
                <a:ea typeface="+mn-lt"/>
                <a:cs typeface="+mn-lt"/>
              </a:rPr>
              <a:t>i</a:t>
            </a:r>
            <a:r>
              <a:rPr lang="en-US" sz="2200" dirty="0">
                <a:ea typeface="+mn-lt"/>
                <a:cs typeface="+mn-lt"/>
              </a:rPr>
              <a:t> </a:t>
            </a:r>
            <a:r>
              <a:rPr lang="en-US" sz="2200" dirty="0" err="1">
                <a:ea typeface="+mn-lt"/>
                <a:cs typeface="+mn-lt"/>
              </a:rPr>
              <a:t>wapniem</a:t>
            </a:r>
            <a:r>
              <a:rPr lang="en-US" sz="2200" dirty="0">
                <a:ea typeface="+mn-lt"/>
                <a:cs typeface="+mn-lt"/>
              </a:rPr>
              <a:t> </a:t>
            </a:r>
            <a:r>
              <a:rPr lang="en-US" sz="2200" dirty="0" err="1">
                <a:ea typeface="+mn-lt"/>
                <a:cs typeface="+mn-lt"/>
              </a:rPr>
              <a:t>ułatwia</a:t>
            </a:r>
            <a:r>
              <a:rPr lang="en-US" sz="2200" dirty="0">
                <a:ea typeface="+mn-lt"/>
                <a:cs typeface="+mn-lt"/>
              </a:rPr>
              <a:t> </a:t>
            </a:r>
            <a:r>
              <a:rPr lang="en-US" sz="2200" dirty="0" err="1">
                <a:ea typeface="+mn-lt"/>
                <a:cs typeface="+mn-lt"/>
              </a:rPr>
              <a:t>odkwaszanie</a:t>
            </a:r>
            <a:r>
              <a:rPr lang="en-US" sz="2200" dirty="0">
                <a:ea typeface="+mn-lt"/>
                <a:cs typeface="+mn-lt"/>
              </a:rPr>
              <a:t> </a:t>
            </a:r>
            <a:r>
              <a:rPr lang="en-US" sz="2200" dirty="0" err="1">
                <a:ea typeface="+mn-lt"/>
                <a:cs typeface="+mn-lt"/>
              </a:rPr>
              <a:t>organizmu</a:t>
            </a:r>
            <a:r>
              <a:rPr lang="en-US" sz="2200" dirty="0">
                <a:ea typeface="+mn-lt"/>
                <a:cs typeface="+mn-lt"/>
              </a:rPr>
              <a:t>. Sam </a:t>
            </a:r>
            <a:r>
              <a:rPr lang="en-US" sz="2200" dirty="0" err="1">
                <a:ea typeface="+mn-lt"/>
                <a:cs typeface="+mn-lt"/>
              </a:rPr>
              <a:t>magnez</a:t>
            </a:r>
            <a:r>
              <a:rPr lang="en-US" sz="2200" dirty="0">
                <a:ea typeface="+mn-lt"/>
                <a:cs typeface="+mn-lt"/>
              </a:rPr>
              <a:t> </a:t>
            </a:r>
            <a:r>
              <a:rPr lang="en-US" sz="2200" dirty="0" err="1">
                <a:ea typeface="+mn-lt"/>
                <a:cs typeface="+mn-lt"/>
              </a:rPr>
              <a:t>obecny</a:t>
            </a:r>
            <a:r>
              <a:rPr lang="en-US" sz="2200" dirty="0">
                <a:ea typeface="+mn-lt"/>
                <a:cs typeface="+mn-lt"/>
              </a:rPr>
              <a:t> w </a:t>
            </a:r>
            <a:r>
              <a:rPr lang="en-US" sz="2200" dirty="0" err="1">
                <a:ea typeface="+mn-lt"/>
                <a:cs typeface="+mn-lt"/>
              </a:rPr>
              <a:t>bananach</a:t>
            </a:r>
            <a:r>
              <a:rPr lang="en-US" sz="2200" dirty="0">
                <a:ea typeface="+mn-lt"/>
                <a:cs typeface="+mn-lt"/>
              </a:rPr>
              <a:t> jest </a:t>
            </a:r>
            <a:r>
              <a:rPr lang="en-US" sz="2200" dirty="0" err="1">
                <a:ea typeface="+mn-lt"/>
                <a:cs typeface="+mn-lt"/>
              </a:rPr>
              <a:t>także</a:t>
            </a:r>
            <a:r>
              <a:rPr lang="en-US" sz="2200" dirty="0">
                <a:ea typeface="+mn-lt"/>
                <a:cs typeface="+mn-lt"/>
              </a:rPr>
              <a:t> </a:t>
            </a:r>
            <a:r>
              <a:rPr lang="en-US" sz="2200" dirty="0" err="1">
                <a:ea typeface="+mn-lt"/>
                <a:cs typeface="+mn-lt"/>
              </a:rPr>
              <a:t>ważny</a:t>
            </a:r>
            <a:r>
              <a:rPr lang="en-US" sz="2200" dirty="0">
                <a:ea typeface="+mn-lt"/>
                <a:cs typeface="+mn-lt"/>
              </a:rPr>
              <a:t> </a:t>
            </a:r>
            <a:r>
              <a:rPr lang="en-US" sz="2200" dirty="0" err="1">
                <a:ea typeface="+mn-lt"/>
                <a:cs typeface="+mn-lt"/>
              </a:rPr>
              <a:t>dla</a:t>
            </a:r>
            <a:r>
              <a:rPr lang="en-US" sz="2200" dirty="0">
                <a:ea typeface="+mn-lt"/>
                <a:cs typeface="+mn-lt"/>
              </a:rPr>
              <a:t> </a:t>
            </a:r>
            <a:r>
              <a:rPr lang="en-US" sz="2200" dirty="0" err="1">
                <a:ea typeface="+mn-lt"/>
                <a:cs typeface="+mn-lt"/>
              </a:rPr>
              <a:t>działania</a:t>
            </a:r>
            <a:r>
              <a:rPr lang="en-US" sz="2200" dirty="0">
                <a:ea typeface="+mn-lt"/>
                <a:cs typeface="+mn-lt"/>
              </a:rPr>
              <a:t> </a:t>
            </a:r>
            <a:r>
              <a:rPr lang="en-US" sz="2200" dirty="0" err="1">
                <a:ea typeface="+mn-lt"/>
                <a:cs typeface="+mn-lt"/>
              </a:rPr>
              <a:t>układu</a:t>
            </a:r>
            <a:r>
              <a:rPr lang="en-US" sz="2200" dirty="0">
                <a:ea typeface="+mn-lt"/>
                <a:cs typeface="+mn-lt"/>
              </a:rPr>
              <a:t> </a:t>
            </a:r>
            <a:r>
              <a:rPr lang="en-US" sz="2200" dirty="0" err="1">
                <a:ea typeface="+mn-lt"/>
                <a:cs typeface="+mn-lt"/>
              </a:rPr>
              <a:t>nerwowego</a:t>
            </a:r>
            <a:r>
              <a:rPr lang="en-US" sz="2200" dirty="0">
                <a:ea typeface="+mn-lt"/>
                <a:cs typeface="+mn-lt"/>
              </a:rPr>
              <a:t>. </a:t>
            </a:r>
            <a:r>
              <a:rPr lang="en-US" sz="2200" dirty="0" err="1">
                <a:ea typeface="+mn-lt"/>
                <a:cs typeface="+mn-lt"/>
              </a:rPr>
              <a:t>Usprawnia</a:t>
            </a:r>
            <a:r>
              <a:rPr lang="en-US" sz="2200" dirty="0">
                <a:ea typeface="+mn-lt"/>
                <a:cs typeface="+mn-lt"/>
              </a:rPr>
              <a:t> </a:t>
            </a:r>
            <a:r>
              <a:rPr lang="en-US" sz="2200" dirty="0" err="1">
                <a:ea typeface="+mn-lt"/>
                <a:cs typeface="+mn-lt"/>
              </a:rPr>
              <a:t>bowiem</a:t>
            </a:r>
            <a:r>
              <a:rPr lang="en-US" sz="2200" dirty="0">
                <a:ea typeface="+mn-lt"/>
                <a:cs typeface="+mn-lt"/>
              </a:rPr>
              <a:t> </a:t>
            </a:r>
            <a:r>
              <a:rPr lang="en-US" sz="2200" dirty="0" err="1">
                <a:ea typeface="+mn-lt"/>
                <a:cs typeface="+mn-lt"/>
              </a:rPr>
              <a:t>pracę</a:t>
            </a:r>
            <a:r>
              <a:rPr lang="en-US" sz="2200" dirty="0">
                <a:ea typeface="+mn-lt"/>
                <a:cs typeface="+mn-lt"/>
              </a:rPr>
              <a:t> </a:t>
            </a:r>
            <a:r>
              <a:rPr lang="en-US" sz="2200" dirty="0" err="1">
                <a:ea typeface="+mn-lt"/>
                <a:cs typeface="+mn-lt"/>
              </a:rPr>
              <a:t>mózgu</a:t>
            </a:r>
            <a:r>
              <a:rPr lang="en-US" sz="2200" dirty="0">
                <a:ea typeface="+mn-lt"/>
                <a:cs typeface="+mn-lt"/>
              </a:rPr>
              <a:t> a </a:t>
            </a:r>
            <a:r>
              <a:rPr lang="en-US" sz="2200" dirty="0" err="1">
                <a:ea typeface="+mn-lt"/>
                <a:cs typeface="+mn-lt"/>
              </a:rPr>
              <a:t>także</a:t>
            </a:r>
            <a:r>
              <a:rPr lang="en-US" sz="2200" dirty="0">
                <a:ea typeface="+mn-lt"/>
                <a:cs typeface="+mn-lt"/>
              </a:rPr>
              <a:t> </a:t>
            </a:r>
            <a:r>
              <a:rPr lang="en-US" sz="2200" dirty="0" err="1">
                <a:ea typeface="+mn-lt"/>
                <a:cs typeface="+mn-lt"/>
              </a:rPr>
              <a:t>ułatwia</a:t>
            </a:r>
            <a:r>
              <a:rPr lang="en-US" sz="2200" dirty="0">
                <a:ea typeface="+mn-lt"/>
                <a:cs typeface="+mn-lt"/>
              </a:rPr>
              <a:t> </a:t>
            </a:r>
            <a:r>
              <a:rPr lang="en-US" sz="2200" dirty="0" err="1">
                <a:ea typeface="+mn-lt"/>
                <a:cs typeface="+mn-lt"/>
              </a:rPr>
              <a:t>procesy</a:t>
            </a:r>
            <a:r>
              <a:rPr lang="en-US" sz="2200" dirty="0">
                <a:ea typeface="+mn-lt"/>
                <a:cs typeface="+mn-lt"/>
              </a:rPr>
              <a:t> </a:t>
            </a:r>
            <a:r>
              <a:rPr lang="en-US" sz="2200" dirty="0" err="1">
                <a:ea typeface="+mn-lt"/>
                <a:cs typeface="+mn-lt"/>
              </a:rPr>
              <a:t>zapamiętywania</a:t>
            </a:r>
            <a:r>
              <a:rPr lang="en-US" sz="2200" dirty="0">
                <a:ea typeface="+mn-lt"/>
                <a:cs typeface="+mn-lt"/>
              </a:rPr>
              <a:t> </a:t>
            </a:r>
            <a:r>
              <a:rPr lang="en-US" sz="2200" dirty="0" err="1">
                <a:ea typeface="+mn-lt"/>
                <a:cs typeface="+mn-lt"/>
              </a:rPr>
              <a:t>i</a:t>
            </a:r>
            <a:r>
              <a:rPr lang="en-US" sz="2200" dirty="0">
                <a:ea typeface="+mn-lt"/>
                <a:cs typeface="+mn-lt"/>
              </a:rPr>
              <a:t> </a:t>
            </a:r>
            <a:r>
              <a:rPr lang="en-US" sz="2200" dirty="0" err="1">
                <a:ea typeface="+mn-lt"/>
                <a:cs typeface="+mn-lt"/>
              </a:rPr>
              <a:t>wspomaga</a:t>
            </a:r>
            <a:r>
              <a:rPr lang="en-US" sz="2200" dirty="0">
                <a:ea typeface="+mn-lt"/>
                <a:cs typeface="+mn-lt"/>
              </a:rPr>
              <a:t> </a:t>
            </a:r>
            <a:r>
              <a:rPr lang="en-US" sz="2200" dirty="0" err="1">
                <a:ea typeface="+mn-lt"/>
                <a:cs typeface="+mn-lt"/>
              </a:rPr>
              <a:t>koncentrację</a:t>
            </a:r>
            <a:r>
              <a:rPr lang="en-US" sz="2200" dirty="0">
                <a:ea typeface="+mn-lt"/>
                <a:cs typeface="+mn-lt"/>
              </a:rPr>
              <a:t>.</a:t>
            </a:r>
            <a:endParaRPr lang="en-US" sz="2200" dirty="0" err="1">
              <a:ea typeface="+mn-lt"/>
              <a:cs typeface="+mn-lt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xmlns="" id="{BAFBE0AC-23B1-4352-95D2-C71EB6D1502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1387666" y="-2718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741199"/>
      </p:ext>
    </p:extLst>
  </p:cSld>
  <p:clrMapOvr>
    <a:masterClrMapping/>
  </p:clrMapOvr>
  <p:transition spd="slow">
    <p:wip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" name="Rectangle 10">
            <a:extLst>
              <a:ext uri="{FF2B5EF4-FFF2-40B4-BE49-F238E27FC236}">
                <a16:creationId xmlns:a16="http://schemas.microsoft.com/office/drawing/2014/main" xmlns="" id="{AFAADFB1-A9D8-4319-BAC8-6B3FD36BF27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89867" cy="685528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12">
            <a:extLst>
              <a:ext uri="{FF2B5EF4-FFF2-40B4-BE49-F238E27FC236}">
                <a16:creationId xmlns:a16="http://schemas.microsoft.com/office/drawing/2014/main" xmlns="" id="{617C5FC5-1BC6-470E-A163-7EE80D227E6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0" name="Picture 14">
            <a:extLst>
              <a:ext uri="{FF2B5EF4-FFF2-40B4-BE49-F238E27FC236}">
                <a16:creationId xmlns:a16="http://schemas.microsoft.com/office/drawing/2014/main" xmlns="" id="{48316889-BCD7-49B5-89BD-4FC1D29FEF4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>
          <a:blip r:embed="rId4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12" name="Rectangle 16">
            <a:extLst>
              <a:ext uri="{FF2B5EF4-FFF2-40B4-BE49-F238E27FC236}">
                <a16:creationId xmlns:a16="http://schemas.microsoft.com/office/drawing/2014/main" xmlns="" id="{3E12F873-5B9B-482F-9FB3-6355C4F3B71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8">
            <a:extLst>
              <a:ext uri="{FF2B5EF4-FFF2-40B4-BE49-F238E27FC236}">
                <a16:creationId xmlns:a16="http://schemas.microsoft.com/office/drawing/2014/main" xmlns="" id="{0F245259-4364-4D53-AC48-3E893885AD3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007533" y="0"/>
            <a:ext cx="10378001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3CF4C51A-78C1-4B2F-B5C5-30F830194A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92457" y="261716"/>
            <a:ext cx="5828004" cy="1077229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ctr"/>
            <a:r>
              <a:rPr lang="en-US" sz="5100" dirty="0" err="1">
                <a:cs typeface="Arial"/>
              </a:rPr>
              <a:t>Dziekuję</a:t>
            </a:r>
            <a:r>
              <a:rPr lang="en-US" sz="5100" dirty="0">
                <a:cs typeface="Arial"/>
              </a:rPr>
              <a:t> za </a:t>
            </a:r>
            <a:r>
              <a:rPr lang="en-US" sz="5100" dirty="0" err="1">
                <a:cs typeface="Arial"/>
              </a:rPr>
              <a:t>uwagę</a:t>
            </a:r>
            <a:r>
              <a:rPr lang="en-US" sz="5100" dirty="0">
                <a:cs typeface="Arial"/>
              </a:rPr>
              <a:t> </a:t>
            </a:r>
          </a:p>
        </p:txBody>
      </p:sp>
      <p:pic>
        <p:nvPicPr>
          <p:cNvPr id="4" name="Picture 4" descr="A variety of fresh fruit and vegetables&#10;&#10;Description automatically generated">
            <a:extLst>
              <a:ext uri="{FF2B5EF4-FFF2-40B4-BE49-F238E27FC236}">
                <a16:creationId xmlns:a16="http://schemas.microsoft.com/office/drawing/2014/main" xmlns="" id="{6733386A-3ECF-4972-81BE-FD09985D5A00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29938" r="30712" b="2"/>
          <a:stretch/>
        </p:blipFill>
        <p:spPr>
          <a:xfrm>
            <a:off x="1005401" y="227"/>
            <a:ext cx="4424045" cy="6858000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sp>
        <p:nvSpPr>
          <p:cNvPr id="16" name="Rectangle 20">
            <a:extLst>
              <a:ext uri="{FF2B5EF4-FFF2-40B4-BE49-F238E27FC236}">
                <a16:creationId xmlns:a16="http://schemas.microsoft.com/office/drawing/2014/main" xmlns="" id="{3B9C7619-9AF0-4D6F-B2E3-21032A5C3AF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xmlns="" id="{420F7A50-1175-4B69-9CA9-6D486CA4ED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92455" y="2052116"/>
            <a:ext cx="4922232" cy="3997828"/>
          </a:xfrm>
        </p:spPr>
        <p:txBody>
          <a:bodyPr>
            <a:normAutofit/>
          </a:bodyPr>
          <a:lstStyle/>
          <a:p>
            <a:pPr marL="344170" indent="-344170"/>
            <a:r>
              <a:rPr lang="en-US" sz="1800" dirty="0" err="1">
                <a:cs typeface="Arial"/>
              </a:rPr>
              <a:t>Pracę</a:t>
            </a:r>
            <a:r>
              <a:rPr lang="en-US" sz="1800" dirty="0">
                <a:cs typeface="Arial"/>
              </a:rPr>
              <a:t> </a:t>
            </a:r>
            <a:r>
              <a:rPr lang="en-US" sz="1800" dirty="0" err="1">
                <a:cs typeface="Arial"/>
              </a:rPr>
              <a:t>wykonał</a:t>
            </a:r>
            <a:r>
              <a:rPr lang="en-US" sz="1800" dirty="0">
                <a:cs typeface="Arial"/>
              </a:rPr>
              <a:t>: Tobiasz </a:t>
            </a:r>
            <a:r>
              <a:rPr lang="en-US" sz="1800" dirty="0" err="1">
                <a:cs typeface="Arial"/>
              </a:rPr>
              <a:t>Kwietniewski</a:t>
            </a:r>
          </a:p>
        </p:txBody>
      </p:sp>
      <p:sp>
        <p:nvSpPr>
          <p:cNvPr id="18" name="Rectangle 22">
            <a:extLst>
              <a:ext uri="{FF2B5EF4-FFF2-40B4-BE49-F238E27FC236}">
                <a16:creationId xmlns:a16="http://schemas.microsoft.com/office/drawing/2014/main" xmlns="" id="{BAFBE0AC-23B1-4352-95D2-C71EB6D1502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1387666" y="-2718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146531"/>
      </p:ext>
    </p:extLst>
  </p:cSld>
  <p:clrMapOvr>
    <a:masterClrMapping/>
  </p:clrMapOvr>
  <p:transition spd="slow">
    <p:wip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adison">
  <a:themeElements>
    <a:clrScheme name="Madison">
      <a:dk1>
        <a:sysClr val="windowText" lastClr="000000"/>
      </a:dk1>
      <a:lt1>
        <a:sysClr val="window" lastClr="FFFFFF"/>
      </a:lt1>
      <a:dk2>
        <a:srgbClr val="1F2D29"/>
      </a:dk2>
      <a:lt2>
        <a:srgbClr val="C5FAEB"/>
      </a:lt2>
      <a:accent1>
        <a:srgbClr val="A1D68B"/>
      </a:accent1>
      <a:accent2>
        <a:srgbClr val="5EC795"/>
      </a:accent2>
      <a:accent3>
        <a:srgbClr val="4DADCF"/>
      </a:accent3>
      <a:accent4>
        <a:srgbClr val="CDB756"/>
      </a:accent4>
      <a:accent5>
        <a:srgbClr val="E29C36"/>
      </a:accent5>
      <a:accent6>
        <a:srgbClr val="8EC0C1"/>
      </a:accent6>
      <a:hlink>
        <a:srgbClr val="6D9D9B"/>
      </a:hlink>
      <a:folHlink>
        <a:srgbClr val="6D8583"/>
      </a:folHlink>
    </a:clrScheme>
    <a:fontScheme name="Madison">
      <a:maj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adison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alpha val="88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Madison" id="{025CB5FB-2DD3-45EE-B6F0-CC461540EB19}" vid="{6AC10936-2DFC-4054-9ADF-B5E2C5F86190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B3F2CC2B84DBB45BB57356F4F57F60A" ma:contentTypeVersion="8" ma:contentTypeDescription="Create a new document." ma:contentTypeScope="" ma:versionID="46e7c3462a5131867d9df4fd4720b678">
  <xsd:schema xmlns:xsd="http://www.w3.org/2001/XMLSchema" xmlns:xs="http://www.w3.org/2001/XMLSchema" xmlns:p="http://schemas.microsoft.com/office/2006/metadata/properties" xmlns:ns2="6e5bd2eb-0ec2-4967-a728-de9e4044ebab" targetNamespace="http://schemas.microsoft.com/office/2006/metadata/properties" ma:root="true" ma:fieldsID="6bc4491db98f2d31a5e9f3be4e3d7368" ns2:_="">
    <xsd:import namespace="6e5bd2eb-0ec2-4967-a728-de9e4044eba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e5bd2eb-0ec2-4967-a728-de9e4044eb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D89F358-C09F-4EC8-83BB-37C0A3DA822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e5bd2eb-0ec2-4967-a728-de9e4044eba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30ACC08-2A37-4FFE-9941-6656F02B959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0446C50-3EC8-4B4A-B1F2-2FB81E7F97A5}">
  <ds:schemaRefs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office/2006/documentManagement/types"/>
    <ds:schemaRef ds:uri="6e5bd2eb-0ec2-4967-a728-de9e4044ebab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Madison</Template>
  <TotalTime>0</TotalTime>
  <Words>110</Words>
  <Application>Microsoft Office PowerPoint</Application>
  <PresentationFormat>Niestandardowy</PresentationFormat>
  <Paragraphs>12</Paragraphs>
  <Slides>7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7</vt:i4>
      </vt:variant>
    </vt:vector>
  </HeadingPairs>
  <TitlesOfParts>
    <vt:vector size="8" baseType="lpstr">
      <vt:lpstr>Madison</vt:lpstr>
      <vt:lpstr> Owoce i warzywa są smaczne</vt:lpstr>
      <vt:lpstr>Warzywa i owoce – podział</vt:lpstr>
      <vt:lpstr>Czym jest banan?</vt:lpstr>
      <vt:lpstr>Charakterystyka banana</vt:lpstr>
      <vt:lpstr>Wartości odżywcze  Banany są źródłem wielu witamin, takich jak:   - Witamina A,  - Witamina C,  - Witaminy z grupy B,  - Witamina K,  - Witamina E.    </vt:lpstr>
      <vt:lpstr>Warto jeść banany</vt:lpstr>
      <vt:lpstr>Dziekuję za uwagę 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Administrator</cp:lastModifiedBy>
  <cp:revision>362</cp:revision>
  <dcterms:created xsi:type="dcterms:W3CDTF">2020-11-20T20:28:23Z</dcterms:created>
  <dcterms:modified xsi:type="dcterms:W3CDTF">2020-12-09T10:32:34Z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0x0101001B3F2CC2B84DBB45BB57356F4F57F60A</vt:lpwstr>
  </property>
</Properties>
</file>