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2BFE70-4F16-422B-94D0-0A55B7AB1C35}" v="3" dt="2020-12-08T19:52:03.765"/>
    <p1510:client id="{52CAB74F-90B0-5AE3-F295-DF0BC0F83665}" v="748" dt="2020-11-20T21:18:18.507"/>
    <p1510:client id="{5A2D658B-4839-40B0-9535-BAE2B56B9398}" v="245" dt="2020-11-20T20:44:15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>
        <p:scale>
          <a:sx n="51" d="100"/>
          <a:sy n="51" d="100"/>
        </p:scale>
        <p:origin x="-552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ksandra Foryńska" userId="S::aforynska@zsprzykona.onmicrosoft.com::2247b2ef-b654-44ab-87fa-da6ee8b8ac63" providerId="AD" clId="Web-{422BFE70-4F16-422B-94D0-0A55B7AB1C35}"/>
    <pc:docChg chg="modSld">
      <pc:chgData name="Aleksandra Foryńska" userId="S::aforynska@zsprzykona.onmicrosoft.com::2247b2ef-b654-44ab-87fa-da6ee8b8ac63" providerId="AD" clId="Web-{422BFE70-4F16-422B-94D0-0A55B7AB1C35}" dt="2020-12-08T19:51:58.531" v="1" actId="20577"/>
      <pc:docMkLst>
        <pc:docMk/>
      </pc:docMkLst>
      <pc:sldChg chg="modSp">
        <pc:chgData name="Aleksandra Foryńska" userId="S::aforynska@zsprzykona.onmicrosoft.com::2247b2ef-b654-44ab-87fa-da6ee8b8ac63" providerId="AD" clId="Web-{422BFE70-4F16-422B-94D0-0A55B7AB1C35}" dt="2020-12-08T19:51:58.531" v="0" actId="20577"/>
        <pc:sldMkLst>
          <pc:docMk/>
          <pc:sldMk cId="553726541" sldId="256"/>
        </pc:sldMkLst>
        <pc:spChg chg="mod">
          <ac:chgData name="Aleksandra Foryńska" userId="S::aforynska@zsprzykona.onmicrosoft.com::2247b2ef-b654-44ab-87fa-da6ee8b8ac63" providerId="AD" clId="Web-{422BFE70-4F16-422B-94D0-0A55B7AB1C35}" dt="2020-12-08T19:51:58.531" v="0" actId="20577"/>
          <ac:spMkLst>
            <pc:docMk/>
            <pc:sldMk cId="553726541" sldId="256"/>
            <ac:spMk id="2" creationId="{9FB28281-3783-403A-B1AB-0182A003DFE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87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8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23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02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46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50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61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66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67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36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70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B7810A5-1A13-4087-8DFA-155E6E5B5D73}" type="datetimeFigureOut">
              <a:rPr lang="tr-TR" smtClean="0"/>
              <a:t>9.12.2020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1758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2">
            <a:extLst>
              <a:ext uri="{FF2B5EF4-FFF2-40B4-BE49-F238E27FC236}">
                <a16:creationId xmlns:a16="http://schemas.microsoft.com/office/drawing/2014/main" xmlns="" id="{6784362B-1BC2-4D61-BBC1-75E5AFB9E5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14">
            <a:extLst>
              <a:ext uri="{FF2B5EF4-FFF2-40B4-BE49-F238E27FC236}">
                <a16:creationId xmlns:a16="http://schemas.microsoft.com/office/drawing/2014/main" xmlns="" id="{47FEC87D-B560-4AA1-90A4-F9F1D5A945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26" name="Picture 16">
            <a:extLst>
              <a:ext uri="{FF2B5EF4-FFF2-40B4-BE49-F238E27FC236}">
                <a16:creationId xmlns:a16="http://schemas.microsoft.com/office/drawing/2014/main" xmlns="" id="{E9CBAC3D-8976-47FF-8E03-C8D4BDB358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27" name="Rectangle 18">
            <a:extLst>
              <a:ext uri="{FF2B5EF4-FFF2-40B4-BE49-F238E27FC236}">
                <a16:creationId xmlns:a16="http://schemas.microsoft.com/office/drawing/2014/main" xmlns="" id="{469431F3-C8DA-4F3D-BC23-56FBCBBB73A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0">
            <a:extLst>
              <a:ext uri="{FF2B5EF4-FFF2-40B4-BE49-F238E27FC236}">
                <a16:creationId xmlns:a16="http://schemas.microsoft.com/office/drawing/2014/main" xmlns="" id="{5A6FB8F0-8565-4EC3-917D-22A0CFB55C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62940" y="0"/>
            <a:ext cx="652490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8" descr="A variety of fresh fruit and vegetables&#10;&#10;Description automatically generated">
            <a:extLst>
              <a:ext uri="{FF2B5EF4-FFF2-40B4-BE49-F238E27FC236}">
                <a16:creationId xmlns:a16="http://schemas.microsoft.com/office/drawing/2014/main" xmlns="" id="{22CA4D34-39F0-4BC9-B07B-6AC77095B85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2468" r="33242" b="2"/>
          <a:stretch/>
        </p:blipFill>
        <p:spPr>
          <a:xfrm>
            <a:off x="1007760" y="227"/>
            <a:ext cx="3855179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90E85565-5837-4630-B749-8EB5508C97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B28281-3783-403A-B1AB-0182A003D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2323" y="2278810"/>
            <a:ext cx="6470399" cy="2297313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100" b="1" dirty="0">
                <a:cs typeface="Arial"/>
              </a:rPr>
              <a:t> </a:t>
            </a:r>
            <a:r>
              <a:rPr lang="tr-TR" b="1" dirty="0" err="1">
                <a:cs typeface="Arial"/>
              </a:rPr>
              <a:t>Owoce</a:t>
            </a:r>
            <a:r>
              <a:rPr lang="tr-TR" b="1" dirty="0">
                <a:cs typeface="Arial"/>
              </a:rPr>
              <a:t> i </a:t>
            </a:r>
            <a:r>
              <a:rPr lang="tr-TR" b="1" dirty="0" err="1">
                <a:cs typeface="Arial"/>
              </a:rPr>
              <a:t>warzywa</a:t>
            </a:r>
            <a:r>
              <a:rPr lang="tr-TR" b="1" dirty="0">
                <a:cs typeface="Arial"/>
              </a:rPr>
              <a:t> </a:t>
            </a:r>
            <a:r>
              <a:rPr lang="tr-TR" b="1" dirty="0" err="1">
                <a:cs typeface="Arial"/>
              </a:rPr>
              <a:t>są</a:t>
            </a:r>
            <a:r>
              <a:rPr lang="tr-TR" b="1" dirty="0">
                <a:cs typeface="Arial"/>
              </a:rPr>
              <a:t> </a:t>
            </a:r>
            <a:r>
              <a:rPr lang="tr-TR" b="1" dirty="0" err="1">
                <a:cs typeface="Arial"/>
              </a:rPr>
              <a:t>smaczne</a:t>
            </a:r>
            <a:endParaRPr lang="en-US">
              <a:cs typeface="Arial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4542EAC-8BF3-4BFD-9891-145BC4940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80979" y="4770446"/>
            <a:ext cx="4572764" cy="1160213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13756D9B-712D-4066-9D24-053A5EF2E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26541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6784362B-1BC2-4D61-BBC1-75E5AFB9E5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47FEC87D-B560-4AA1-90A4-F9F1D5A945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E9CBAC3D-8976-47FF-8E03-C8D4BDB358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469431F3-C8DA-4F3D-BC23-56FBCBBB73A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5A6FB8F0-8565-4EC3-917D-22A0CFB55C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62940" y="0"/>
            <a:ext cx="652490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variety of fresh fruit and vegetables&#10;&#10;Description automatically generated">
            <a:extLst>
              <a:ext uri="{FF2B5EF4-FFF2-40B4-BE49-F238E27FC236}">
                <a16:creationId xmlns:a16="http://schemas.microsoft.com/office/drawing/2014/main" xmlns="" id="{5579D7BE-C9C4-4816-8D27-9B6D4CED9A2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5"/>
          <a:srcRect l="32468" r="33242" b="2"/>
          <a:stretch/>
        </p:blipFill>
        <p:spPr>
          <a:xfrm>
            <a:off x="1007760" y="227"/>
            <a:ext cx="3855179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90E85565-5837-4630-B749-8EB5508C97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CFF392-1ED4-444A-8E83-F6EB105BD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3569" y="222848"/>
            <a:ext cx="6542286" cy="65829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900" b="1" dirty="0" err="1">
                <a:ea typeface="+mj-lt"/>
                <a:cs typeface="+mj-lt"/>
              </a:rPr>
              <a:t>Warzywa</a:t>
            </a:r>
            <a:r>
              <a:rPr lang="en-US" sz="3900" b="1" dirty="0">
                <a:ea typeface="+mj-lt"/>
                <a:cs typeface="+mj-lt"/>
              </a:rPr>
              <a:t> </a:t>
            </a:r>
            <a:r>
              <a:rPr lang="en-US" sz="3900" b="1" dirty="0" err="1">
                <a:ea typeface="+mj-lt"/>
                <a:cs typeface="+mj-lt"/>
              </a:rPr>
              <a:t>i</a:t>
            </a:r>
            <a:r>
              <a:rPr lang="en-US" sz="3900" b="1" dirty="0">
                <a:ea typeface="+mj-lt"/>
                <a:cs typeface="+mj-lt"/>
              </a:rPr>
              <a:t> </a:t>
            </a:r>
            <a:r>
              <a:rPr lang="en-US" sz="3900" b="1" dirty="0" err="1">
                <a:ea typeface="+mj-lt"/>
                <a:cs typeface="+mj-lt"/>
              </a:rPr>
              <a:t>owoce</a:t>
            </a:r>
            <a:r>
              <a:rPr lang="en-US" sz="3900" b="1" dirty="0">
                <a:ea typeface="+mj-lt"/>
                <a:cs typeface="+mj-lt"/>
              </a:rPr>
              <a:t> – </a:t>
            </a:r>
            <a:r>
              <a:rPr lang="en-US" sz="3900" b="1" dirty="0" err="1">
                <a:ea typeface="+mj-lt"/>
                <a:cs typeface="+mj-lt"/>
              </a:rPr>
              <a:t>podział</a:t>
            </a:r>
            <a:endParaRPr lang="en-US" sz="3900" dirty="0">
              <a:cs typeface="Arial" panose="020B0604020202020204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5031F14C-AAE7-4E94-B299-3E968AF35E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49017" y="3994069"/>
            <a:ext cx="6556838" cy="987685"/>
          </a:xfrm>
        </p:spPr>
        <p:txBody>
          <a:bodyPr vert="horz" lIns="91440" tIns="0" rIns="91440" bIns="45720" rtlCol="0" anchor="b">
            <a:noAutofit/>
          </a:bodyPr>
          <a:lstStyle/>
          <a:p>
            <a:pPr marL="342900" indent="-342900" algn="just">
              <a:buFont typeface="Arial" panose="05000000000000000000" pitchFamily="2" charset="2"/>
              <a:buChar char="•"/>
            </a:pPr>
            <a:r>
              <a:rPr lang="en-US" sz="2000" dirty="0" err="1">
                <a:ea typeface="+mn-lt"/>
                <a:cs typeface="+mn-lt"/>
              </a:rPr>
              <a:t>Podział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wygląda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następująco</a:t>
            </a:r>
            <a:r>
              <a:rPr lang="en-US" sz="2000" dirty="0">
                <a:ea typeface="+mn-lt"/>
                <a:cs typeface="+mn-lt"/>
              </a:rPr>
              <a:t> – </a:t>
            </a:r>
            <a:r>
              <a:rPr lang="en-US" sz="2000" dirty="0" err="1">
                <a:ea typeface="+mn-lt"/>
                <a:cs typeface="+mn-lt"/>
              </a:rPr>
              <a:t>jeśli</a:t>
            </a:r>
            <a:r>
              <a:rPr lang="en-US" sz="2000" dirty="0">
                <a:ea typeface="+mn-lt"/>
                <a:cs typeface="+mn-lt"/>
              </a:rPr>
              <a:t> dana </a:t>
            </a:r>
            <a:r>
              <a:rPr lang="en-US" sz="2000" dirty="0" err="1">
                <a:ea typeface="+mn-lt"/>
                <a:cs typeface="+mn-lt"/>
              </a:rPr>
              <a:t>roślina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powstaje</a:t>
            </a:r>
            <a:r>
              <a:rPr lang="en-US" sz="2000" dirty="0">
                <a:ea typeface="+mn-lt"/>
                <a:cs typeface="+mn-lt"/>
              </a:rPr>
              <a:t> z </a:t>
            </a:r>
            <a:r>
              <a:rPr lang="en-US" sz="2000" dirty="0" err="1">
                <a:ea typeface="+mn-lt"/>
                <a:cs typeface="+mn-lt"/>
              </a:rPr>
              <a:t>kwiatów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i</a:t>
            </a:r>
            <a:r>
              <a:rPr lang="en-US" sz="2000" dirty="0">
                <a:ea typeface="+mn-lt"/>
                <a:cs typeface="+mn-lt"/>
              </a:rPr>
              <a:t> ma </a:t>
            </a:r>
            <a:r>
              <a:rPr lang="en-US" sz="2000" dirty="0" err="1">
                <a:ea typeface="+mn-lt"/>
                <a:cs typeface="+mn-lt"/>
              </a:rPr>
              <a:t>nasiona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mówimy</a:t>
            </a:r>
            <a:r>
              <a:rPr lang="en-US" sz="2000" dirty="0">
                <a:ea typeface="+mn-lt"/>
                <a:cs typeface="+mn-lt"/>
              </a:rPr>
              <a:t> o </a:t>
            </a:r>
            <a:r>
              <a:rPr lang="en-US" sz="2000" dirty="0" err="1">
                <a:ea typeface="+mn-lt"/>
                <a:cs typeface="+mn-lt"/>
              </a:rPr>
              <a:t>owocach</a:t>
            </a:r>
            <a:r>
              <a:rPr lang="en-US" sz="2000" dirty="0">
                <a:ea typeface="+mn-lt"/>
                <a:cs typeface="+mn-lt"/>
              </a:rPr>
              <a:t>. </a:t>
            </a:r>
            <a:r>
              <a:rPr lang="en-US" sz="2000" dirty="0" err="1">
                <a:ea typeface="+mn-lt"/>
                <a:cs typeface="+mn-lt"/>
              </a:rPr>
              <a:t>Warzywa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zaś</a:t>
            </a:r>
            <a:r>
              <a:rPr lang="en-US" sz="2000" dirty="0">
                <a:ea typeface="+mn-lt"/>
                <a:cs typeface="+mn-lt"/>
              </a:rPr>
              <a:t> to </a:t>
            </a:r>
            <a:r>
              <a:rPr lang="en-US" sz="2000" dirty="0" err="1">
                <a:ea typeface="+mn-lt"/>
                <a:cs typeface="+mn-lt"/>
              </a:rPr>
              <a:t>inne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części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roślin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takie</a:t>
            </a:r>
            <a:r>
              <a:rPr lang="en-US" sz="2000" dirty="0">
                <a:ea typeface="+mn-lt"/>
                <a:cs typeface="+mn-lt"/>
              </a:rPr>
              <a:t> jak </a:t>
            </a:r>
            <a:r>
              <a:rPr lang="en-US" sz="2000" dirty="0" err="1">
                <a:ea typeface="+mn-lt"/>
                <a:cs typeface="+mn-lt"/>
              </a:rPr>
              <a:t>korzenie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liście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czy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łodygi</a:t>
            </a:r>
            <a:r>
              <a:rPr lang="en-US" sz="2000" dirty="0">
                <a:ea typeface="+mn-lt"/>
                <a:cs typeface="+mn-lt"/>
              </a:rPr>
              <a:t>. </a:t>
            </a:r>
            <a:r>
              <a:rPr lang="en-US" sz="2000" dirty="0" err="1">
                <a:ea typeface="+mn-lt"/>
                <a:cs typeface="+mn-lt"/>
              </a:rPr>
              <a:t>Oprócz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tego</a:t>
            </a:r>
            <a:r>
              <a:rPr lang="en-US" sz="2000" dirty="0">
                <a:ea typeface="+mn-lt"/>
                <a:cs typeface="+mn-lt"/>
              </a:rPr>
              <a:t>, co </a:t>
            </a:r>
            <a:r>
              <a:rPr lang="en-US" sz="2000" dirty="0" err="1">
                <a:ea typeface="+mn-lt"/>
                <a:cs typeface="+mn-lt"/>
              </a:rPr>
              <a:t>dzieli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warto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też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pamiętać</a:t>
            </a:r>
            <a:r>
              <a:rPr lang="en-US" sz="2000" dirty="0">
                <a:ea typeface="+mn-lt"/>
                <a:cs typeface="+mn-lt"/>
              </a:rPr>
              <a:t> o </a:t>
            </a:r>
            <a:r>
              <a:rPr lang="en-US" sz="2000" dirty="0" err="1">
                <a:ea typeface="+mn-lt"/>
                <a:cs typeface="+mn-lt"/>
              </a:rPr>
              <a:t>tym</a:t>
            </a:r>
            <a:r>
              <a:rPr lang="en-US" sz="2000" dirty="0">
                <a:ea typeface="+mn-lt"/>
                <a:cs typeface="+mn-lt"/>
              </a:rPr>
              <a:t>, co </a:t>
            </a:r>
            <a:r>
              <a:rPr lang="en-US" sz="2000" dirty="0" err="1">
                <a:ea typeface="+mn-lt"/>
                <a:cs typeface="+mn-lt"/>
              </a:rPr>
              <a:t>łączy</a:t>
            </a:r>
            <a:r>
              <a:rPr lang="en-US" sz="2000" dirty="0">
                <a:ea typeface="+mn-lt"/>
                <a:cs typeface="+mn-lt"/>
              </a:rPr>
              <a:t>. </a:t>
            </a:r>
            <a:r>
              <a:rPr lang="en-US" sz="2000" dirty="0" err="1">
                <a:ea typeface="+mn-lt"/>
                <a:cs typeface="+mn-lt"/>
              </a:rPr>
              <a:t>Zarówno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warzywa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i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owoce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zawierają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wiele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witamin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i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innych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składników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odżywczych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które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pozytywnie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wpływają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na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funkcjonowanie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organizmu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13756D9B-712D-4066-9D24-053A5EF2E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2884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6784362B-1BC2-4D61-BBC1-75E5AFB9E5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47FEC87D-B560-4AA1-90A4-F9F1D5A945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E9CBAC3D-8976-47FF-8E03-C8D4BDB358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469431F3-C8DA-4F3D-BC23-56FBCBBB73A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5A6FB8F0-8565-4EC3-917D-22A0CFB55C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62940" y="0"/>
            <a:ext cx="6524905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A variety of fresh fruit and vegetables&#10;&#10;Description automatically generated">
            <a:extLst>
              <a:ext uri="{FF2B5EF4-FFF2-40B4-BE49-F238E27FC236}">
                <a16:creationId xmlns:a16="http://schemas.microsoft.com/office/drawing/2014/main" xmlns="" id="{85B8A533-B233-4A7C-AD89-8652266B31C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5"/>
          <a:srcRect l="32468" r="33242" b="2"/>
          <a:stretch/>
        </p:blipFill>
        <p:spPr>
          <a:xfrm>
            <a:off x="1007760" y="227"/>
            <a:ext cx="3855179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90E85565-5837-4630-B749-8EB5508C97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BA8F2E-F2DB-4120-8F30-004C9FF3E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63568" y="165338"/>
            <a:ext cx="6542286" cy="226855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cs typeface="Arial"/>
              </a:rPr>
              <a:t>Czym</a:t>
            </a:r>
            <a:r>
              <a:rPr lang="en-US" dirty="0">
                <a:cs typeface="Arial"/>
              </a:rPr>
              <a:t> jest </a:t>
            </a:r>
            <a:r>
              <a:rPr lang="en-US" dirty="0" err="1">
                <a:cs typeface="Arial"/>
              </a:rPr>
              <a:t>banan</a:t>
            </a:r>
            <a:r>
              <a:rPr lang="en-US" dirty="0">
                <a:cs typeface="Arial"/>
              </a:rPr>
              <a:t>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3AB7FBAD-16B6-4D51-95D0-B778C0DEF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3395" y="1708069"/>
            <a:ext cx="5780461" cy="1922212"/>
          </a:xfrm>
        </p:spPr>
        <p:txBody>
          <a:bodyPr>
            <a:normAutofit/>
          </a:bodyPr>
          <a:lstStyle/>
          <a:p>
            <a:pPr marL="342900" indent="-342900" algn="just">
              <a:buChar char="§"/>
            </a:pPr>
            <a:r>
              <a:rPr lang="en-US" sz="2000" b="1" dirty="0" err="1">
                <a:ea typeface="+mn-lt"/>
                <a:cs typeface="+mn-lt"/>
              </a:rPr>
              <a:t>Banany</a:t>
            </a:r>
            <a:r>
              <a:rPr lang="en-US" sz="2000" dirty="0">
                <a:ea typeface="+mn-lt"/>
                <a:cs typeface="+mn-lt"/>
              </a:rPr>
              <a:t> to </a:t>
            </a:r>
            <a:r>
              <a:rPr lang="en-US" sz="2000" dirty="0" err="1">
                <a:ea typeface="+mn-lt"/>
                <a:cs typeface="+mn-lt"/>
              </a:rPr>
              <a:t>prawdziwa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skarbnica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potasu</a:t>
            </a:r>
            <a:r>
              <a:rPr lang="en-US" sz="2000" dirty="0">
                <a:ea typeface="+mn-lt"/>
                <a:cs typeface="+mn-lt"/>
              </a:rPr>
              <a:t>, </a:t>
            </a:r>
            <a:r>
              <a:rPr lang="en-US" sz="2000" dirty="0" err="1">
                <a:ea typeface="+mn-lt"/>
                <a:cs typeface="+mn-lt"/>
              </a:rPr>
              <a:t>którego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wartości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odżywcze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dla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organizmu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odkryto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już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tysiące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lat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temu</a:t>
            </a:r>
            <a:r>
              <a:rPr lang="en-US" sz="2000" dirty="0">
                <a:ea typeface="+mn-lt"/>
                <a:cs typeface="+mn-lt"/>
              </a:rPr>
              <a:t>. To </a:t>
            </a:r>
            <a:r>
              <a:rPr lang="en-US" sz="2000" dirty="0" err="1">
                <a:ea typeface="+mn-lt"/>
                <a:cs typeface="+mn-lt"/>
              </a:rPr>
              <a:t>jeden</a:t>
            </a:r>
            <a:r>
              <a:rPr lang="en-US" sz="2000" dirty="0">
                <a:ea typeface="+mn-lt"/>
                <a:cs typeface="+mn-lt"/>
              </a:rPr>
              <a:t> z </a:t>
            </a:r>
            <a:r>
              <a:rPr lang="en-US" sz="2000" dirty="0" err="1">
                <a:ea typeface="+mn-lt"/>
                <a:cs typeface="+mn-lt"/>
              </a:rPr>
              <a:t>najpopularniejszych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owoców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skrywający</a:t>
            </a:r>
            <a:r>
              <a:rPr lang="en-US" sz="2000" dirty="0">
                <a:ea typeface="+mn-lt"/>
                <a:cs typeface="+mn-lt"/>
              </a:rPr>
              <a:t> w </a:t>
            </a:r>
            <a:r>
              <a:rPr lang="en-US" sz="2000" dirty="0" err="1">
                <a:ea typeface="+mn-lt"/>
                <a:cs typeface="+mn-lt"/>
              </a:rPr>
              <a:t>sobie</a:t>
            </a:r>
            <a:r>
              <a:rPr lang="en-US" sz="2000" dirty="0">
                <a:ea typeface="+mn-lt"/>
                <a:cs typeface="+mn-lt"/>
              </a:rPr>
              <a:t>  </a:t>
            </a:r>
            <a:r>
              <a:rPr lang="en-US" sz="2000" dirty="0" err="1">
                <a:ea typeface="+mn-lt"/>
                <a:cs typeface="+mn-lt"/>
              </a:rPr>
              <a:t>wiele</a:t>
            </a:r>
            <a:r>
              <a:rPr lang="en-US" sz="2000" dirty="0">
                <a:ea typeface="+mn-lt"/>
                <a:cs typeface="+mn-lt"/>
              </a:rPr>
              <a:t>  </a:t>
            </a:r>
            <a:r>
              <a:rPr lang="en-US" sz="2000" dirty="0" err="1">
                <a:ea typeface="+mn-lt"/>
                <a:cs typeface="+mn-lt"/>
              </a:rPr>
              <a:t>cennych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minerałów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i</a:t>
            </a:r>
            <a:r>
              <a:rPr lang="en-US" sz="2000" dirty="0">
                <a:ea typeface="+mn-lt"/>
                <a:cs typeface="+mn-lt"/>
              </a:rPr>
              <a:t> </a:t>
            </a:r>
            <a:r>
              <a:rPr lang="en-US" sz="2000" dirty="0" err="1">
                <a:ea typeface="+mn-lt"/>
                <a:cs typeface="+mn-lt"/>
              </a:rPr>
              <a:t>witamin</a:t>
            </a:r>
            <a:r>
              <a:rPr lang="en-US" sz="2000" dirty="0">
                <a:ea typeface="+mn-lt"/>
                <a:cs typeface="+mn-lt"/>
              </a:rPr>
              <a:t>.</a:t>
            </a:r>
            <a:endParaRPr lang="en-US" sz="2000" dirty="0">
              <a:cs typeface="Arial" panose="020B060402020202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13756D9B-712D-4066-9D24-053A5EF2E8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" descr="A picture containing fruit, table, wooden, sitting&#10;&#10;Description automatically generated">
            <a:extLst>
              <a:ext uri="{FF2B5EF4-FFF2-40B4-BE49-F238E27FC236}">
                <a16:creationId xmlns:a16="http://schemas.microsoft.com/office/drawing/2014/main" xmlns="" id="{F18EB110-DFE2-4CD8-99CA-B686889E59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0414" y="4024223"/>
            <a:ext cx="2739965" cy="20013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82225447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9" name="Rectangle 22">
            <a:extLst>
              <a:ext uri="{FF2B5EF4-FFF2-40B4-BE49-F238E27FC236}">
                <a16:creationId xmlns:a16="http://schemas.microsoft.com/office/drawing/2014/main" xmlns="" id="{AFAADFB1-A9D8-4319-BAC8-6B3FD36BF2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0" name="Picture 24">
            <a:extLst>
              <a:ext uri="{FF2B5EF4-FFF2-40B4-BE49-F238E27FC236}">
                <a16:creationId xmlns:a16="http://schemas.microsoft.com/office/drawing/2014/main" xmlns="" id="{617C5FC5-1BC6-470E-A163-7EE80D227E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71" name="Picture 26">
            <a:extLst>
              <a:ext uri="{FF2B5EF4-FFF2-40B4-BE49-F238E27FC236}">
                <a16:creationId xmlns:a16="http://schemas.microsoft.com/office/drawing/2014/main" xmlns="" id="{48316889-BCD7-49B5-89BD-4FC1D29FEF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72" name="Rectangle 28">
            <a:extLst>
              <a:ext uri="{FF2B5EF4-FFF2-40B4-BE49-F238E27FC236}">
                <a16:creationId xmlns:a16="http://schemas.microsoft.com/office/drawing/2014/main" xmlns="" id="{3E12F873-5B9B-482F-9FB3-6355C4F3B7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30">
            <a:extLst>
              <a:ext uri="{FF2B5EF4-FFF2-40B4-BE49-F238E27FC236}">
                <a16:creationId xmlns:a16="http://schemas.microsoft.com/office/drawing/2014/main" xmlns="" id="{0F245259-4364-4D53-AC48-3E893885AD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0F8688-1EA5-45DD-89C6-FF2A649D9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1211" y="189830"/>
            <a:ext cx="5871137" cy="107722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5500" dirty="0" err="1">
                <a:cs typeface="Arial"/>
              </a:rPr>
              <a:t>Charakterystyka</a:t>
            </a:r>
            <a:r>
              <a:rPr lang="en-US" sz="5500" dirty="0">
                <a:cs typeface="Arial"/>
              </a:rPr>
              <a:t> banana</a:t>
            </a:r>
          </a:p>
        </p:txBody>
      </p:sp>
      <p:pic>
        <p:nvPicPr>
          <p:cNvPr id="4" name="Picture 4" descr="A variety of fresh fruit and vegetables&#10;&#10;Description automatically generated">
            <a:extLst>
              <a:ext uri="{FF2B5EF4-FFF2-40B4-BE49-F238E27FC236}">
                <a16:creationId xmlns:a16="http://schemas.microsoft.com/office/drawing/2014/main" xmlns="" id="{620B28A2-0C8D-4FBC-B026-CC2DB5FFB0B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938" r="30712" b="2"/>
          <a:stretch/>
        </p:blipFill>
        <p:spPr>
          <a:xfrm>
            <a:off x="1005401" y="227"/>
            <a:ext cx="4424045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4" name="Rectangle 32">
            <a:extLst>
              <a:ext uri="{FF2B5EF4-FFF2-40B4-BE49-F238E27FC236}">
                <a16:creationId xmlns:a16="http://schemas.microsoft.com/office/drawing/2014/main" xmlns="" id="{3B9C7619-9AF0-4D6F-B2E3-21032A5C3A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7AC87E75-1EED-40E6-94A2-1281D8661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1210" y="1721437"/>
            <a:ext cx="5871138" cy="3120810"/>
          </a:xfrm>
        </p:spPr>
        <p:txBody>
          <a:bodyPr>
            <a:normAutofit/>
          </a:bodyPr>
          <a:lstStyle/>
          <a:p>
            <a:pPr marL="344170" indent="-344170"/>
            <a:r>
              <a:rPr lang="en-US" b="1" dirty="0" err="1">
                <a:ea typeface="+mn-lt"/>
                <a:cs typeface="+mn-lt"/>
              </a:rPr>
              <a:t>Banany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prawdopodobnie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były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uprawiane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już</a:t>
            </a:r>
            <a:r>
              <a:rPr lang="en-US" dirty="0">
                <a:ea typeface="+mn-lt"/>
                <a:cs typeface="+mn-lt"/>
              </a:rPr>
              <a:t> 7000 </a:t>
            </a:r>
            <a:r>
              <a:rPr lang="en-US" dirty="0" err="1">
                <a:ea typeface="+mn-lt"/>
                <a:cs typeface="+mn-lt"/>
              </a:rPr>
              <a:t>lat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temu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na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terenach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Malezji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Indii</a:t>
            </a:r>
            <a:r>
              <a:rPr lang="en-US" dirty="0">
                <a:ea typeface="+mn-lt"/>
                <a:cs typeface="+mn-lt"/>
              </a:rPr>
              <a:t>. </a:t>
            </a:r>
            <a:r>
              <a:rPr lang="en-US" dirty="0" err="1">
                <a:ea typeface="+mn-lt"/>
                <a:cs typeface="+mn-lt"/>
              </a:rPr>
              <a:t>Następnie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pojawiły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się</a:t>
            </a:r>
            <a:r>
              <a:rPr lang="en-US" dirty="0">
                <a:ea typeface="+mn-lt"/>
                <a:cs typeface="+mn-lt"/>
              </a:rPr>
              <a:t> w </a:t>
            </a:r>
            <a:r>
              <a:rPr lang="en-US" dirty="0" err="1">
                <a:ea typeface="+mn-lt"/>
                <a:cs typeface="+mn-lt"/>
              </a:rPr>
              <a:t>Afryce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gdzie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wciąż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stanowią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główny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produkt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eksportowy</a:t>
            </a:r>
            <a:r>
              <a:rPr lang="en-US" dirty="0">
                <a:ea typeface="+mn-lt"/>
                <a:cs typeface="+mn-lt"/>
              </a:rPr>
              <a:t>. </a:t>
            </a:r>
            <a:r>
              <a:rPr lang="en-US" dirty="0" err="1">
                <a:ea typeface="+mn-lt"/>
                <a:cs typeface="+mn-lt"/>
              </a:rPr>
              <a:t>Banany</a:t>
            </a:r>
            <a:r>
              <a:rPr lang="en-US" dirty="0">
                <a:ea typeface="+mn-lt"/>
                <a:cs typeface="+mn-lt"/>
              </a:rPr>
              <a:t> do </a:t>
            </a:r>
            <a:r>
              <a:rPr lang="en-US" dirty="0" err="1">
                <a:ea typeface="+mn-lt"/>
                <a:cs typeface="+mn-lt"/>
              </a:rPr>
              <a:t>sprzedaży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zrywane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są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niedojrzałe</a:t>
            </a:r>
            <a:r>
              <a:rPr lang="en-US" dirty="0">
                <a:ea typeface="+mn-lt"/>
                <a:cs typeface="+mn-lt"/>
              </a:rPr>
              <a:t>, w </a:t>
            </a:r>
            <a:r>
              <a:rPr lang="en-US" dirty="0" err="1">
                <a:ea typeface="+mn-lt"/>
                <a:cs typeface="+mn-lt"/>
              </a:rPr>
              <a:t>takim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stanie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lądują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na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statkach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gdzie</a:t>
            </a:r>
            <a:r>
              <a:rPr lang="en-US" dirty="0">
                <a:ea typeface="+mn-lt"/>
                <a:cs typeface="+mn-lt"/>
              </a:rPr>
              <a:t> w </a:t>
            </a:r>
            <a:r>
              <a:rPr lang="en-US" dirty="0" err="1">
                <a:ea typeface="+mn-lt"/>
                <a:cs typeface="+mn-lt"/>
              </a:rPr>
              <a:t>trakcie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drogi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dojrzewają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>
              <a:cs typeface="Arial" panose="020B0604020202020204"/>
            </a:endParaRPr>
          </a:p>
        </p:txBody>
      </p:sp>
      <p:sp>
        <p:nvSpPr>
          <p:cNvPr id="75" name="Rectangle 34">
            <a:extLst>
              <a:ext uri="{FF2B5EF4-FFF2-40B4-BE49-F238E27FC236}">
                <a16:creationId xmlns:a16="http://schemas.microsoft.com/office/drawing/2014/main" xmlns="" id="{BAFBE0AC-23B1-4352-95D2-C71EB6D150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65422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AFAADFB1-A9D8-4319-BAC8-6B3FD36BF2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617C5FC5-1BC6-470E-A163-7EE80D227E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48316889-BCD7-49B5-89BD-4FC1D29FEF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3E12F873-5B9B-482F-9FB3-6355C4F3B7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0F245259-4364-4D53-AC48-3E893885AD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B2A5B9-E4C7-471F-B357-D28656BD6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4947" y="89189"/>
            <a:ext cx="5971778" cy="667002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5150" dirty="0" err="1">
                <a:cs typeface="Arial"/>
              </a:rPr>
              <a:t>Wartości</a:t>
            </a:r>
            <a:r>
              <a:rPr lang="en-US" sz="5150" dirty="0">
                <a:cs typeface="Arial"/>
              </a:rPr>
              <a:t> </a:t>
            </a:r>
            <a:r>
              <a:rPr lang="en-US" sz="5150" dirty="0" err="1">
                <a:cs typeface="Arial"/>
              </a:rPr>
              <a:t>odżywcze</a:t>
            </a:r>
            <a:r>
              <a:rPr lang="en-US" sz="5150" dirty="0">
                <a:cs typeface="Arial"/>
              </a:rPr>
              <a:t/>
            </a:r>
            <a:br>
              <a:rPr lang="en-US" sz="5150" dirty="0">
                <a:cs typeface="Arial"/>
              </a:rPr>
            </a:br>
            <a:r>
              <a:rPr lang="en-US" sz="5150" dirty="0">
                <a:cs typeface="Arial"/>
              </a:rPr>
              <a:t/>
            </a:r>
            <a:br>
              <a:rPr lang="en-US" sz="5150" dirty="0">
                <a:cs typeface="Arial"/>
              </a:rPr>
            </a:br>
            <a:r>
              <a:rPr lang="en-US" sz="2200" b="1" dirty="0" err="1">
                <a:cs typeface="Arial"/>
              </a:rPr>
              <a:t>Banany</a:t>
            </a:r>
            <a:r>
              <a:rPr lang="en-US" sz="2200" b="1" dirty="0">
                <a:cs typeface="Arial"/>
              </a:rPr>
              <a:t> </a:t>
            </a:r>
            <a:r>
              <a:rPr lang="en-US" sz="2200" dirty="0" err="1">
                <a:cs typeface="Arial"/>
              </a:rPr>
              <a:t>są</a:t>
            </a:r>
            <a:r>
              <a:rPr lang="en-US" sz="2200" dirty="0">
                <a:cs typeface="Arial"/>
              </a:rPr>
              <a:t> </a:t>
            </a:r>
            <a:r>
              <a:rPr lang="en-US" sz="2200" dirty="0" err="1">
                <a:cs typeface="Arial"/>
              </a:rPr>
              <a:t>źródłem</a:t>
            </a:r>
            <a:r>
              <a:rPr lang="en-US" sz="2200" dirty="0">
                <a:cs typeface="Arial"/>
              </a:rPr>
              <a:t> </a:t>
            </a:r>
            <a:r>
              <a:rPr lang="en-US" sz="2200" dirty="0" err="1">
                <a:cs typeface="Arial"/>
              </a:rPr>
              <a:t>wielu</a:t>
            </a:r>
            <a:r>
              <a:rPr lang="en-US" sz="2200" dirty="0">
                <a:cs typeface="Arial"/>
              </a:rPr>
              <a:t> </a:t>
            </a:r>
            <a:r>
              <a:rPr lang="en-US" sz="2200" dirty="0" err="1">
                <a:cs typeface="Arial"/>
              </a:rPr>
              <a:t>witamin</a:t>
            </a:r>
            <a:r>
              <a:rPr lang="en-US" sz="2200" dirty="0">
                <a:cs typeface="Arial"/>
              </a:rPr>
              <a:t>, </a:t>
            </a:r>
            <a:r>
              <a:rPr lang="en-US" sz="2200" dirty="0" err="1">
                <a:cs typeface="Arial"/>
              </a:rPr>
              <a:t>takich</a:t>
            </a:r>
            <a:r>
              <a:rPr lang="en-US" sz="2200" dirty="0">
                <a:cs typeface="Arial"/>
              </a:rPr>
              <a:t> jak:</a:t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/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/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>- </a:t>
            </a:r>
            <a:r>
              <a:rPr lang="en-US" sz="2200" b="1" dirty="0">
                <a:cs typeface="Arial"/>
              </a:rPr>
              <a:t>Witamina A</a:t>
            </a:r>
            <a:r>
              <a:rPr lang="en-US" sz="2200" dirty="0">
                <a:cs typeface="Arial"/>
              </a:rPr>
              <a:t>,</a:t>
            </a:r>
            <a:br>
              <a:rPr lang="en-US" sz="2200" dirty="0">
                <a:cs typeface="Arial"/>
              </a:rPr>
            </a:br>
            <a:r>
              <a:rPr lang="en-US" sz="2200" b="1" dirty="0">
                <a:cs typeface="Arial"/>
              </a:rPr>
              <a:t/>
            </a:r>
            <a:br>
              <a:rPr lang="en-US" sz="2200" b="1" dirty="0">
                <a:cs typeface="Arial"/>
              </a:rPr>
            </a:br>
            <a:r>
              <a:rPr lang="en-US" sz="2200" dirty="0">
                <a:cs typeface="Arial"/>
              </a:rPr>
              <a:t>- </a:t>
            </a:r>
            <a:r>
              <a:rPr lang="en-US" sz="2200" b="1" dirty="0">
                <a:cs typeface="Arial"/>
              </a:rPr>
              <a:t>Witamina C</a:t>
            </a:r>
            <a:r>
              <a:rPr lang="en-US" sz="2200" dirty="0">
                <a:cs typeface="Arial"/>
              </a:rPr>
              <a:t>,</a:t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/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>- </a:t>
            </a:r>
            <a:r>
              <a:rPr lang="en-US" sz="2200" b="1" dirty="0" err="1">
                <a:cs typeface="Arial"/>
              </a:rPr>
              <a:t>Witaminy</a:t>
            </a:r>
            <a:r>
              <a:rPr lang="en-US" sz="2200" b="1" dirty="0">
                <a:cs typeface="Arial"/>
              </a:rPr>
              <a:t> z </a:t>
            </a:r>
            <a:r>
              <a:rPr lang="en-US" sz="2200" b="1" dirty="0" err="1">
                <a:cs typeface="Arial"/>
              </a:rPr>
              <a:t>grupy</a:t>
            </a:r>
            <a:r>
              <a:rPr lang="en-US" sz="2200" b="1" dirty="0">
                <a:cs typeface="Arial"/>
              </a:rPr>
              <a:t> B</a:t>
            </a:r>
            <a:r>
              <a:rPr lang="en-US" sz="2200" dirty="0">
                <a:cs typeface="Arial"/>
              </a:rPr>
              <a:t>,</a:t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/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>- </a:t>
            </a:r>
            <a:r>
              <a:rPr lang="en-US" sz="2200" b="1" dirty="0">
                <a:cs typeface="Arial"/>
              </a:rPr>
              <a:t>Witamina K</a:t>
            </a:r>
            <a:r>
              <a:rPr lang="en-US" sz="2200" dirty="0">
                <a:cs typeface="Arial"/>
              </a:rPr>
              <a:t>,</a:t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/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>- </a:t>
            </a:r>
            <a:r>
              <a:rPr lang="en-US" sz="2200" b="1" dirty="0">
                <a:cs typeface="Arial"/>
              </a:rPr>
              <a:t>Witamina E.</a:t>
            </a:r>
            <a:r>
              <a:rPr lang="en-US" sz="2200" dirty="0">
                <a:cs typeface="Arial"/>
              </a:rPr>
              <a:t/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/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/>
            </a:r>
            <a:br>
              <a:rPr lang="en-US" sz="2200" dirty="0">
                <a:cs typeface="Arial"/>
              </a:rPr>
            </a:br>
            <a:r>
              <a:rPr lang="en-US" sz="2200" dirty="0">
                <a:cs typeface="Arial"/>
              </a:rPr>
              <a:t/>
            </a:r>
            <a:br>
              <a:rPr lang="en-US" sz="2200" dirty="0">
                <a:cs typeface="Arial"/>
              </a:rPr>
            </a:br>
            <a:endParaRPr lang="en-US" sz="2200" b="1">
              <a:cs typeface="Arial"/>
            </a:endParaRPr>
          </a:p>
        </p:txBody>
      </p:sp>
      <p:pic>
        <p:nvPicPr>
          <p:cNvPr id="4" name="Picture 4" descr="A variety of fresh fruit and vegetables&#10;&#10;Description automatically generated">
            <a:extLst>
              <a:ext uri="{FF2B5EF4-FFF2-40B4-BE49-F238E27FC236}">
                <a16:creationId xmlns:a16="http://schemas.microsoft.com/office/drawing/2014/main" xmlns="" id="{5B6C91F8-84D0-4813-903B-6A07AD3028B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938" r="30712" b="2"/>
          <a:stretch/>
        </p:blipFill>
        <p:spPr>
          <a:xfrm>
            <a:off x="1005401" y="227"/>
            <a:ext cx="4424045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3B9C7619-9AF0-4D6F-B2E3-21032A5C3A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B11AF713-E449-4DBE-B75C-827CABD07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229" y="1663927"/>
            <a:ext cx="5799251" cy="10648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>
              <a:cs typeface="Arial"/>
            </a:endParaRPr>
          </a:p>
          <a:p>
            <a:pPr marL="344170" indent="-344170"/>
            <a:endParaRPr lang="en-US" sz="1800" dirty="0">
              <a:cs typeface="Arial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BAFBE0AC-23B1-4352-95D2-C71EB6D150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68245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AFAADFB1-A9D8-4319-BAC8-6B3FD36BF2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617C5FC5-1BC6-470E-A163-7EE80D227E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48316889-BCD7-49B5-89BD-4FC1D29FEF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3E12F873-5B9B-482F-9FB3-6355C4F3B7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0F245259-4364-4D53-AC48-3E893885AD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F29D0A-7059-488E-9824-B94512664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8080" y="247339"/>
            <a:ext cx="5842382" cy="107722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5300" dirty="0" err="1">
                <a:cs typeface="Arial"/>
              </a:rPr>
              <a:t>Warto</a:t>
            </a:r>
            <a:r>
              <a:rPr lang="en-US" sz="5300" dirty="0">
                <a:cs typeface="Arial"/>
              </a:rPr>
              <a:t> </a:t>
            </a:r>
            <a:r>
              <a:rPr lang="en-US" sz="5300" dirty="0" err="1">
                <a:cs typeface="Arial"/>
              </a:rPr>
              <a:t>jeść</a:t>
            </a:r>
            <a:r>
              <a:rPr lang="en-US" sz="5300" dirty="0">
                <a:cs typeface="Arial"/>
              </a:rPr>
              <a:t> </a:t>
            </a:r>
            <a:r>
              <a:rPr lang="en-US" sz="5300" dirty="0" err="1">
                <a:cs typeface="Arial"/>
              </a:rPr>
              <a:t>banany</a:t>
            </a:r>
            <a:endParaRPr lang="en-US" sz="5300"/>
          </a:p>
        </p:txBody>
      </p:sp>
      <p:pic>
        <p:nvPicPr>
          <p:cNvPr id="4" name="Picture 4" descr="A variety of fresh fruit and vegetables&#10;&#10;Description automatically generated">
            <a:extLst>
              <a:ext uri="{FF2B5EF4-FFF2-40B4-BE49-F238E27FC236}">
                <a16:creationId xmlns:a16="http://schemas.microsoft.com/office/drawing/2014/main" xmlns="" id="{314E8F8A-6237-4B30-AE1B-7CDA8FA6F2A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938" r="30712" b="2"/>
          <a:stretch/>
        </p:blipFill>
        <p:spPr>
          <a:xfrm>
            <a:off x="1005401" y="227"/>
            <a:ext cx="4424045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3B9C7619-9AF0-4D6F-B2E3-21032A5C3A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0B4D6458-1416-42BF-8ACB-8EDD32404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946" y="1865211"/>
            <a:ext cx="5712987" cy="3839676"/>
          </a:xfrm>
        </p:spPr>
        <p:txBody>
          <a:bodyPr>
            <a:normAutofit fontScale="92500"/>
          </a:bodyPr>
          <a:lstStyle/>
          <a:p>
            <a:pPr marL="344170" indent="-344170"/>
            <a:r>
              <a:rPr lang="en-US" sz="2200" b="1" dirty="0" err="1">
                <a:ea typeface="+mn-lt"/>
                <a:cs typeface="+mn-lt"/>
              </a:rPr>
              <a:t>Banany</a:t>
            </a:r>
            <a:r>
              <a:rPr lang="en-US" sz="2200" dirty="0">
                <a:ea typeface="+mn-lt"/>
                <a:cs typeface="+mn-lt"/>
              </a:rPr>
              <a:t> </a:t>
            </a:r>
            <a:r>
              <a:rPr lang="en-US" sz="2200" dirty="0" err="1">
                <a:ea typeface="+mn-lt"/>
                <a:cs typeface="+mn-lt"/>
              </a:rPr>
              <a:t>są</a:t>
            </a:r>
            <a:r>
              <a:rPr lang="en-US" sz="2200" dirty="0">
                <a:ea typeface="+mn-lt"/>
                <a:cs typeface="+mn-lt"/>
              </a:rPr>
              <a:t> </a:t>
            </a:r>
            <a:r>
              <a:rPr lang="en-US" sz="2200" dirty="0" err="1">
                <a:ea typeface="+mn-lt"/>
                <a:cs typeface="+mn-lt"/>
              </a:rPr>
              <a:t>bogatym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źródłem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minerałów</a:t>
            </a:r>
            <a:r>
              <a:rPr lang="en-US" sz="2200" dirty="0">
                <a:ea typeface="+mn-lt"/>
                <a:cs typeface="+mn-lt"/>
              </a:rPr>
              <a:t>. Do </a:t>
            </a:r>
            <a:r>
              <a:rPr lang="en-US" sz="2200" dirty="0" err="1">
                <a:ea typeface="+mn-lt"/>
                <a:cs typeface="+mn-lt"/>
              </a:rPr>
              <a:t>tej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grupy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zalicza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się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potas</a:t>
            </a:r>
            <a:r>
              <a:rPr lang="en-US" sz="2200" dirty="0">
                <a:ea typeface="+mn-lt"/>
                <a:cs typeface="+mn-lt"/>
              </a:rPr>
              <a:t>, </a:t>
            </a:r>
            <a:r>
              <a:rPr lang="en-US" sz="2200" dirty="0" err="1">
                <a:ea typeface="+mn-lt"/>
                <a:cs typeface="+mn-lt"/>
              </a:rPr>
              <a:t>który</a:t>
            </a:r>
            <a:r>
              <a:rPr lang="en-US" sz="2200" dirty="0">
                <a:ea typeface="+mn-lt"/>
                <a:cs typeface="+mn-lt"/>
              </a:rPr>
              <a:t> ma </a:t>
            </a:r>
            <a:r>
              <a:rPr lang="en-US" sz="2200" dirty="0" err="1">
                <a:ea typeface="+mn-lt"/>
                <a:cs typeface="+mn-lt"/>
              </a:rPr>
              <a:t>zbawienny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wpływ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na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układ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krążenia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i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poziom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ciśnienia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tętniczego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krwi</a:t>
            </a:r>
            <a:r>
              <a:rPr lang="en-US" sz="2200" dirty="0">
                <a:ea typeface="+mn-lt"/>
                <a:cs typeface="+mn-lt"/>
              </a:rPr>
              <a:t>. </a:t>
            </a:r>
            <a:r>
              <a:rPr lang="en-US" sz="2200" dirty="0" err="1">
                <a:ea typeface="+mn-lt"/>
                <a:cs typeface="+mn-lt"/>
              </a:rPr>
              <a:t>Ponadto</a:t>
            </a:r>
            <a:r>
              <a:rPr lang="en-US" sz="2200" dirty="0">
                <a:ea typeface="+mn-lt"/>
                <a:cs typeface="+mn-lt"/>
              </a:rPr>
              <a:t> w </a:t>
            </a:r>
            <a:r>
              <a:rPr lang="en-US" sz="2200" dirty="0" err="1">
                <a:ea typeface="+mn-lt"/>
                <a:cs typeface="+mn-lt"/>
              </a:rPr>
              <a:t>połączeniu</a:t>
            </a:r>
            <a:r>
              <a:rPr lang="en-US" sz="2200" dirty="0">
                <a:ea typeface="+mn-lt"/>
                <a:cs typeface="+mn-lt"/>
              </a:rPr>
              <a:t> z </a:t>
            </a:r>
            <a:r>
              <a:rPr lang="en-US" sz="2200" dirty="0" err="1">
                <a:ea typeface="+mn-lt"/>
                <a:cs typeface="+mn-lt"/>
              </a:rPr>
              <a:t>magnezem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i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wapniem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ułatwia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odkwaszanie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organizmu</a:t>
            </a:r>
            <a:r>
              <a:rPr lang="en-US" sz="2200" dirty="0">
                <a:ea typeface="+mn-lt"/>
                <a:cs typeface="+mn-lt"/>
              </a:rPr>
              <a:t>. Sam </a:t>
            </a:r>
            <a:r>
              <a:rPr lang="en-US" sz="2200" dirty="0" err="1">
                <a:ea typeface="+mn-lt"/>
                <a:cs typeface="+mn-lt"/>
              </a:rPr>
              <a:t>magnez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obecny</a:t>
            </a:r>
            <a:r>
              <a:rPr lang="en-US" sz="2200" dirty="0">
                <a:ea typeface="+mn-lt"/>
                <a:cs typeface="+mn-lt"/>
              </a:rPr>
              <a:t> w </a:t>
            </a:r>
            <a:r>
              <a:rPr lang="en-US" sz="2200" dirty="0" err="1">
                <a:ea typeface="+mn-lt"/>
                <a:cs typeface="+mn-lt"/>
              </a:rPr>
              <a:t>bananach</a:t>
            </a:r>
            <a:r>
              <a:rPr lang="en-US" sz="2200" dirty="0">
                <a:ea typeface="+mn-lt"/>
                <a:cs typeface="+mn-lt"/>
              </a:rPr>
              <a:t> jest </a:t>
            </a:r>
            <a:r>
              <a:rPr lang="en-US" sz="2200" dirty="0" err="1">
                <a:ea typeface="+mn-lt"/>
                <a:cs typeface="+mn-lt"/>
              </a:rPr>
              <a:t>także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ważny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dla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działania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układu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nerwowego</a:t>
            </a:r>
            <a:r>
              <a:rPr lang="en-US" sz="2200" dirty="0">
                <a:ea typeface="+mn-lt"/>
                <a:cs typeface="+mn-lt"/>
              </a:rPr>
              <a:t>. </a:t>
            </a:r>
            <a:r>
              <a:rPr lang="en-US" sz="2200" dirty="0" err="1">
                <a:ea typeface="+mn-lt"/>
                <a:cs typeface="+mn-lt"/>
              </a:rPr>
              <a:t>Usprawnia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bowiem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pracę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mózgu</a:t>
            </a:r>
            <a:r>
              <a:rPr lang="en-US" sz="2200" dirty="0">
                <a:ea typeface="+mn-lt"/>
                <a:cs typeface="+mn-lt"/>
              </a:rPr>
              <a:t> a </a:t>
            </a:r>
            <a:r>
              <a:rPr lang="en-US" sz="2200" dirty="0" err="1">
                <a:ea typeface="+mn-lt"/>
                <a:cs typeface="+mn-lt"/>
              </a:rPr>
              <a:t>także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ułatwia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procesy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zapamiętywania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i</a:t>
            </a:r>
            <a:r>
              <a:rPr lang="en-US" sz="2200" dirty="0">
                <a:ea typeface="+mn-lt"/>
                <a:cs typeface="+mn-lt"/>
              </a:rPr>
              <a:t> </a:t>
            </a:r>
            <a:r>
              <a:rPr lang="en-US" sz="2200" dirty="0" err="1">
                <a:ea typeface="+mn-lt"/>
                <a:cs typeface="+mn-lt"/>
              </a:rPr>
              <a:t>wspomaga</a:t>
            </a:r>
            <a:r>
              <a:rPr lang="en-US" sz="2200" dirty="0">
                <a:ea typeface="+mn-lt"/>
                <a:cs typeface="+mn-lt"/>
              </a:rPr>
              <a:t> </a:t>
            </a:r>
            <a:r>
              <a:rPr lang="en-US" sz="2200" dirty="0" err="1">
                <a:ea typeface="+mn-lt"/>
                <a:cs typeface="+mn-lt"/>
              </a:rPr>
              <a:t>koncentrację</a:t>
            </a:r>
            <a:r>
              <a:rPr lang="en-US" sz="2200" dirty="0">
                <a:ea typeface="+mn-lt"/>
                <a:cs typeface="+mn-lt"/>
              </a:rPr>
              <a:t>.</a:t>
            </a:r>
            <a:endParaRPr lang="en-US" sz="2200" dirty="0" err="1">
              <a:ea typeface="+mn-lt"/>
              <a:cs typeface="+mn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BAFBE0AC-23B1-4352-95D2-C71EB6D150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41199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10">
            <a:extLst>
              <a:ext uri="{FF2B5EF4-FFF2-40B4-BE49-F238E27FC236}">
                <a16:creationId xmlns:a16="http://schemas.microsoft.com/office/drawing/2014/main" xmlns="" id="{AFAADFB1-A9D8-4319-BAC8-6B3FD36BF2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2">
            <a:extLst>
              <a:ext uri="{FF2B5EF4-FFF2-40B4-BE49-F238E27FC236}">
                <a16:creationId xmlns:a16="http://schemas.microsoft.com/office/drawing/2014/main" xmlns="" id="{617C5FC5-1BC6-470E-A163-7EE80D227E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0" name="Picture 14">
            <a:extLst>
              <a:ext uri="{FF2B5EF4-FFF2-40B4-BE49-F238E27FC236}">
                <a16:creationId xmlns:a16="http://schemas.microsoft.com/office/drawing/2014/main" xmlns="" id="{48316889-BCD7-49B5-89BD-4FC1D29FEF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2" name="Rectangle 16">
            <a:extLst>
              <a:ext uri="{FF2B5EF4-FFF2-40B4-BE49-F238E27FC236}">
                <a16:creationId xmlns:a16="http://schemas.microsoft.com/office/drawing/2014/main" xmlns="" id="{3E12F873-5B9B-482F-9FB3-6355C4F3B7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xmlns="" id="{0F245259-4364-4D53-AC48-3E893885AD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F4C51A-78C1-4B2F-B5C5-30F830194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2457" y="261716"/>
            <a:ext cx="5828004" cy="107722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5100" dirty="0" err="1">
                <a:cs typeface="Arial"/>
              </a:rPr>
              <a:t>Dziekuję</a:t>
            </a:r>
            <a:r>
              <a:rPr lang="en-US" sz="5100" dirty="0">
                <a:cs typeface="Arial"/>
              </a:rPr>
              <a:t> za </a:t>
            </a:r>
            <a:r>
              <a:rPr lang="en-US" sz="5100" dirty="0" err="1">
                <a:cs typeface="Arial"/>
              </a:rPr>
              <a:t>uwagę</a:t>
            </a:r>
            <a:r>
              <a:rPr lang="en-US" sz="5100" dirty="0">
                <a:cs typeface="Arial"/>
              </a:rPr>
              <a:t> </a:t>
            </a:r>
          </a:p>
        </p:txBody>
      </p:sp>
      <p:pic>
        <p:nvPicPr>
          <p:cNvPr id="4" name="Picture 4" descr="A variety of fresh fruit and vegetables&#10;&#10;Description automatically generated">
            <a:extLst>
              <a:ext uri="{FF2B5EF4-FFF2-40B4-BE49-F238E27FC236}">
                <a16:creationId xmlns:a16="http://schemas.microsoft.com/office/drawing/2014/main" xmlns="" id="{6733386A-3ECF-4972-81BE-FD09985D5A00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9938" r="30712" b="2"/>
          <a:stretch/>
        </p:blipFill>
        <p:spPr>
          <a:xfrm>
            <a:off x="1005401" y="227"/>
            <a:ext cx="4424045" cy="6858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Rectangle 20">
            <a:extLst>
              <a:ext uri="{FF2B5EF4-FFF2-40B4-BE49-F238E27FC236}">
                <a16:creationId xmlns:a16="http://schemas.microsoft.com/office/drawing/2014/main" xmlns="" id="{3B9C7619-9AF0-4D6F-B2E3-21032A5C3A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420F7A50-1175-4B69-9CA9-6D486CA4E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2455" y="2052116"/>
            <a:ext cx="4922232" cy="3997828"/>
          </a:xfrm>
        </p:spPr>
        <p:txBody>
          <a:bodyPr>
            <a:normAutofit/>
          </a:bodyPr>
          <a:lstStyle/>
          <a:p>
            <a:pPr marL="344170" indent="-344170"/>
            <a:r>
              <a:rPr lang="en-US" sz="1800" dirty="0" err="1">
                <a:cs typeface="Arial"/>
              </a:rPr>
              <a:t>Pracę</a:t>
            </a:r>
            <a:r>
              <a:rPr lang="en-US" sz="1800" dirty="0">
                <a:cs typeface="Arial"/>
              </a:rPr>
              <a:t> </a:t>
            </a:r>
            <a:r>
              <a:rPr lang="en-US" sz="1800" dirty="0" err="1">
                <a:cs typeface="Arial"/>
              </a:rPr>
              <a:t>wykonał</a:t>
            </a:r>
            <a:r>
              <a:rPr lang="en-US" sz="1800" dirty="0">
                <a:cs typeface="Arial"/>
              </a:rPr>
              <a:t>: Tobiasz </a:t>
            </a:r>
            <a:r>
              <a:rPr lang="en-US" sz="1800" dirty="0" err="1">
                <a:cs typeface="Arial"/>
              </a:rPr>
              <a:t>Kwietniewski</a:t>
            </a: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xmlns="" id="{BAFBE0AC-23B1-4352-95D2-C71EB6D150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46531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Madison" id="{025CB5FB-2DD3-45EE-B6F0-CC461540EB19}" vid="{6AC10936-2DFC-4054-9ADF-B5E2C5F8619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3F2CC2B84DBB45BB57356F4F57F60A" ma:contentTypeVersion="8" ma:contentTypeDescription="Create a new document." ma:contentTypeScope="" ma:versionID="46e7c3462a5131867d9df4fd4720b678">
  <xsd:schema xmlns:xsd="http://www.w3.org/2001/XMLSchema" xmlns:xs="http://www.w3.org/2001/XMLSchema" xmlns:p="http://schemas.microsoft.com/office/2006/metadata/properties" xmlns:ns2="6e5bd2eb-0ec2-4967-a728-de9e4044ebab" targetNamespace="http://schemas.microsoft.com/office/2006/metadata/properties" ma:root="true" ma:fieldsID="6bc4491db98f2d31a5e9f3be4e3d7368" ns2:_="">
    <xsd:import namespace="6e5bd2eb-0ec2-4967-a728-de9e4044eb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5bd2eb-0ec2-4967-a728-de9e4044eb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89F358-C09F-4EC8-83BB-37C0A3DA82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5bd2eb-0ec2-4967-a728-de9e4044eb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0ACC08-2A37-4FFE-9941-6656F02B95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0446C50-3EC8-4B4A-B1F2-2FB81E7F97A5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6e5bd2eb-0ec2-4967-a728-de9e4044eba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0</TotalTime>
  <Words>110</Words>
  <Application>Microsoft Office PowerPoint</Application>
  <PresentationFormat>Niestandardowy</PresentationFormat>
  <Paragraphs>12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Madison</vt:lpstr>
      <vt:lpstr> Owoce i warzywa są smaczne</vt:lpstr>
      <vt:lpstr>Warzywa i owoce – podział</vt:lpstr>
      <vt:lpstr>Czym jest banan?</vt:lpstr>
      <vt:lpstr>Charakterystyka banana</vt:lpstr>
      <vt:lpstr>Wartości odżywcze  Banany są źródłem wielu witamin, takich jak:   - Witamina A,  - Witamina C,  - Witaminy z grupy B,  - Witamina K,  - Witamina E.    </vt:lpstr>
      <vt:lpstr>Warto jeść banany</vt:lpstr>
      <vt:lpstr>Dziekuję za uwagę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362</cp:revision>
  <dcterms:created xsi:type="dcterms:W3CDTF">2020-11-20T20:28:23Z</dcterms:created>
  <dcterms:modified xsi:type="dcterms:W3CDTF">2020-12-09T10:32:34Z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0x0101001B3F2CC2B84DBB45BB57356F4F57F60A</vt:lpwstr>
  </property>
</Properties>
</file>