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77" r:id="rId5"/>
    <p:sldId id="258" r:id="rId6"/>
    <p:sldId id="261" r:id="rId7"/>
    <p:sldId id="259" r:id="rId8"/>
    <p:sldId id="262" r:id="rId9"/>
    <p:sldId id="263" r:id="rId10"/>
    <p:sldId id="264" r:id="rId11"/>
    <p:sldId id="265" r:id="rId12"/>
    <p:sldId id="266" r:id="rId13"/>
    <p:sldId id="267" r:id="rId14"/>
    <p:sldId id="268" r:id="rId15"/>
    <p:sldId id="269" r:id="rId16"/>
    <p:sldId id="270" r:id="rId17"/>
    <p:sldId id="278" r:id="rId18"/>
    <p:sldId id="272" r:id="rId19"/>
    <p:sldId id="274" r:id="rId20"/>
    <p:sldId id="275" r:id="rId21"/>
    <p:sldId id="276" r:id="rId22"/>
    <p:sldId id="279" r:id="rId23"/>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19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p:bgRef idx="1002">
        <a:schemeClr val="bg2"/>
      </p:bgRef>
    </p:bg>
    <p:spTree>
      <p:nvGrpSpPr>
        <p:cNvPr id="1" name=""/>
        <p:cNvGrpSpPr/>
        <p:nvPr/>
      </p:nvGrpSpPr>
      <p:grpSpPr>
        <a:xfrm>
          <a:off x="0" y="0"/>
          <a:ext cx="0" cy="0"/>
          <a:chOff x="0" y="0"/>
          <a:chExt cx="0" cy="0"/>
        </a:xfrm>
      </p:grpSpPr>
      <p:sp>
        <p:nvSpPr>
          <p:cNvPr id="9" name="Tytuł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pl-PL" smtClean="0"/>
              <a:t>Kliknij, aby edytować styl</a:t>
            </a:r>
            <a:endParaRPr kumimoji="0" lang="en-US"/>
          </a:p>
        </p:txBody>
      </p:sp>
      <p:sp>
        <p:nvSpPr>
          <p:cNvPr id="17" name="Podtytuł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30" name="Symbol zastępczy daty 29"/>
          <p:cNvSpPr>
            <a:spLocks noGrp="1"/>
          </p:cNvSpPr>
          <p:nvPr>
            <p:ph type="dt" sz="half" idx="10"/>
          </p:nvPr>
        </p:nvSpPr>
        <p:spPr/>
        <p:txBody>
          <a:bodyPr/>
          <a:lstStyle/>
          <a:p>
            <a:fld id="{3ECCCF3E-2F4E-428C-AFFD-C2B673B17BFF}" type="datetimeFigureOut">
              <a:rPr lang="pl-PL" smtClean="0"/>
              <a:t>2020-10-29</a:t>
            </a:fld>
            <a:endParaRPr lang="pl-PL"/>
          </a:p>
        </p:txBody>
      </p:sp>
      <p:sp>
        <p:nvSpPr>
          <p:cNvPr id="19" name="Symbol zastępczy stopki 18"/>
          <p:cNvSpPr>
            <a:spLocks noGrp="1"/>
          </p:cNvSpPr>
          <p:nvPr>
            <p:ph type="ftr" sz="quarter" idx="11"/>
          </p:nvPr>
        </p:nvSpPr>
        <p:spPr/>
        <p:txBody>
          <a:bodyPr/>
          <a:lstStyle/>
          <a:p>
            <a:endParaRPr lang="pl-PL"/>
          </a:p>
        </p:txBody>
      </p:sp>
      <p:sp>
        <p:nvSpPr>
          <p:cNvPr id="27" name="Symbol zastępczy numeru slajdu 26"/>
          <p:cNvSpPr>
            <a:spLocks noGrp="1"/>
          </p:cNvSpPr>
          <p:nvPr>
            <p:ph type="sldNum" sz="quarter" idx="12"/>
          </p:nvPr>
        </p:nvSpPr>
        <p:spPr/>
        <p:txBody>
          <a:bodyPr/>
          <a:lstStyle/>
          <a:p>
            <a:fld id="{4C777131-475C-4A4B-9215-806959847F8D}" type="slidenum">
              <a:rPr lang="pl-PL" smtClean="0"/>
              <a:t>‹#›</a:t>
            </a:fld>
            <a:endParaRPr lang="pl-PL"/>
          </a:p>
        </p:txBody>
      </p:sp>
    </p:spTree>
  </p:cSld>
  <p:clrMapOvr>
    <a:overrideClrMapping bg1="dk1" tx1="lt1" bg2="dk2" tx2="lt2" accent1="accent1" accent2="accent2" accent3="accent3" accent4="accent4" accent5="accent5" accent6="accent6" hlink="hlink" folHlink="folHlink"/>
  </p:clrMapOvr>
  <p:transition spd="med">
    <p:wheel spokes="8"/>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3ECCCF3E-2F4E-428C-AFFD-C2B673B17BFF}" type="datetimeFigureOut">
              <a:rPr lang="pl-PL" smtClean="0"/>
              <a:t>2020-10-29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C777131-475C-4A4B-9215-806959847F8D}" type="slidenum">
              <a:rPr lang="pl-PL" smtClean="0"/>
              <a:t>‹#›</a:t>
            </a:fld>
            <a:endParaRPr lang="pl-PL"/>
          </a:p>
        </p:txBody>
      </p:sp>
    </p:spTree>
  </p:cSld>
  <p:clrMapOvr>
    <a:masterClrMapping/>
  </p:clrMapOvr>
  <p:transition spd="med">
    <p:wheel spokes="8"/>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914401"/>
            <a:ext cx="2057400" cy="5211763"/>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914401"/>
            <a:ext cx="6019800" cy="5211763"/>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3ECCCF3E-2F4E-428C-AFFD-C2B673B17BFF}" type="datetimeFigureOut">
              <a:rPr lang="pl-PL" smtClean="0"/>
              <a:t>2020-10-29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C777131-475C-4A4B-9215-806959847F8D}" type="slidenum">
              <a:rPr lang="pl-PL" smtClean="0"/>
              <a:t>‹#›</a:t>
            </a:fld>
            <a:endParaRPr lang="pl-PL"/>
          </a:p>
        </p:txBody>
      </p:sp>
    </p:spTree>
  </p:cSld>
  <p:clrMapOvr>
    <a:masterClrMapping/>
  </p:clrMapOvr>
  <p:transition spd="med">
    <p:wheel spokes="8"/>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zawartości 2"/>
          <p:cNvSpPr>
            <a:spLocks noGrp="1"/>
          </p:cNvSpPr>
          <p:nvPr>
            <p:ph idx="1"/>
          </p:nvPr>
        </p:nvSpPr>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3ECCCF3E-2F4E-428C-AFFD-C2B673B17BFF}" type="datetimeFigureOut">
              <a:rPr lang="pl-PL" smtClean="0"/>
              <a:t>2020-10-29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C777131-475C-4A4B-9215-806959847F8D}" type="slidenum">
              <a:rPr lang="pl-PL" smtClean="0"/>
              <a:t>‹#›</a:t>
            </a:fld>
            <a:endParaRPr lang="pl-PL"/>
          </a:p>
        </p:txBody>
      </p:sp>
    </p:spTree>
  </p:cSld>
  <p:clrMapOvr>
    <a:masterClrMapping/>
  </p:clrMapOvr>
  <p:transition spd="med">
    <p:wheel spokes="8"/>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2">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p>
            <a:fld id="{3ECCCF3E-2F4E-428C-AFFD-C2B673B17BFF}" type="datetimeFigureOut">
              <a:rPr lang="pl-PL" smtClean="0"/>
              <a:t>2020-10-29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C777131-475C-4A4B-9215-806959847F8D}" type="slidenum">
              <a:rPr lang="pl-PL" smtClean="0"/>
              <a:t>‹#›</a:t>
            </a:fld>
            <a:endParaRPr lang="pl-PL"/>
          </a:p>
        </p:txBody>
      </p:sp>
    </p:spTree>
  </p:cSld>
  <p:clrMapOvr>
    <a:overrideClrMapping bg1="dk1" tx1="lt1" bg2="dk2" tx2="lt2" accent1="accent1" accent2="accent2" accent3="accent3" accent4="accent4" accent5="accent5" accent6="accent6" hlink="hlink" folHlink="folHlink"/>
  </p:clrMapOvr>
  <p:transition spd="med">
    <p:wheel spokes="8"/>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229600" cy="1143000"/>
          </a:xfrm>
        </p:spPr>
        <p:txBody>
          <a:bodyPr/>
          <a:lstStyle/>
          <a:p>
            <a:r>
              <a:rPr kumimoji="0" lang="pl-PL" smtClean="0"/>
              <a:t>Kliknij, aby edytować styl</a:t>
            </a:r>
            <a:endParaRPr kumimoji="0" lang="en-US"/>
          </a:p>
        </p:txBody>
      </p:sp>
      <p:sp>
        <p:nvSpPr>
          <p:cNvPr id="3" name="Symbol zastępczy zawartości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3ECCCF3E-2F4E-428C-AFFD-C2B673B17BFF}" type="datetimeFigureOut">
              <a:rPr lang="pl-PL" smtClean="0"/>
              <a:t>2020-10-29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C777131-475C-4A4B-9215-806959847F8D}" type="slidenum">
              <a:rPr lang="pl-PL" smtClean="0"/>
              <a:t>‹#›</a:t>
            </a:fld>
            <a:endParaRPr lang="pl-PL"/>
          </a:p>
        </p:txBody>
      </p:sp>
    </p:spTree>
  </p:cSld>
  <p:clrMapOvr>
    <a:masterClrMapping/>
  </p:clrMapOvr>
  <p:transition spd="med">
    <p:wheel spokes="8"/>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229600" cy="1143000"/>
          </a:xfrm>
        </p:spPr>
        <p:txBody>
          <a:bodyPr tIns="45720" anchor="b"/>
          <a:lstStyle>
            <a:lvl1pPr>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p>
            <a:fld id="{3ECCCF3E-2F4E-428C-AFFD-C2B673B17BFF}" type="datetimeFigureOut">
              <a:rPr lang="pl-PL" smtClean="0"/>
              <a:t>2020-10-29</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4C777131-475C-4A4B-9215-806959847F8D}" type="slidenum">
              <a:rPr lang="pl-PL" smtClean="0"/>
              <a:t>‹#›</a:t>
            </a:fld>
            <a:endParaRPr lang="pl-PL"/>
          </a:p>
        </p:txBody>
      </p:sp>
    </p:spTree>
  </p:cSld>
  <p:clrMapOvr>
    <a:masterClrMapping/>
  </p:clrMapOvr>
  <p:transition spd="med">
    <p:wheel spokes="8"/>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3ECCCF3E-2F4E-428C-AFFD-C2B673B17BFF}" type="datetimeFigureOut">
              <a:rPr lang="pl-PL" smtClean="0"/>
              <a:t>2020-10-29</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4C777131-475C-4A4B-9215-806959847F8D}" type="slidenum">
              <a:rPr lang="pl-PL" smtClean="0"/>
              <a:t>‹#›</a:t>
            </a:fld>
            <a:endParaRPr lang="pl-PL"/>
          </a:p>
        </p:txBody>
      </p:sp>
    </p:spTree>
  </p:cSld>
  <p:clrMapOvr>
    <a:masterClrMapping/>
  </p:clrMapOvr>
  <p:transition spd="med">
    <p:wheel spokes="8"/>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3ECCCF3E-2F4E-428C-AFFD-C2B673B17BFF}" type="datetimeFigureOut">
              <a:rPr lang="pl-PL" smtClean="0"/>
              <a:t>2020-10-29</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4C777131-475C-4A4B-9215-806959847F8D}" type="slidenum">
              <a:rPr lang="pl-PL" smtClean="0"/>
              <a:t>‹#›</a:t>
            </a:fld>
            <a:endParaRPr lang="pl-PL"/>
          </a:p>
        </p:txBody>
      </p:sp>
    </p:spTree>
  </p:cSld>
  <p:clrMapOvr>
    <a:masterClrMapping/>
  </p:clrMapOvr>
  <p:transition spd="med">
    <p:wheel spokes="8"/>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3ECCCF3E-2F4E-428C-AFFD-C2B673B17BFF}" type="datetimeFigureOut">
              <a:rPr lang="pl-PL" smtClean="0"/>
              <a:t>2020-10-29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C777131-475C-4A4B-9215-806959847F8D}" type="slidenum">
              <a:rPr lang="pl-PL" smtClean="0"/>
              <a:t>‹#›</a:t>
            </a:fld>
            <a:endParaRPr lang="pl-PL"/>
          </a:p>
        </p:txBody>
      </p:sp>
    </p:spTree>
  </p:cSld>
  <p:clrMapOvr>
    <a:masterClrMapping/>
  </p:clrMapOvr>
  <p:transition spd="med">
    <p:wheel spokes="8"/>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9" name="Prostokąt ze ściętym i zaokrąglonym rogiem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ójkąt prostokątny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ytuł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pl-PL" smtClean="0"/>
              <a:t>Kliknij, aby edytować styl</a:t>
            </a:r>
            <a:endParaRPr kumimoji="0" lang="en-US"/>
          </a:p>
        </p:txBody>
      </p:sp>
      <p:sp>
        <p:nvSpPr>
          <p:cNvPr id="4" name="Symbol zastępczy tekstu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p:txBody>
          <a:bodyPr/>
          <a:lstStyle/>
          <a:p>
            <a:fld id="{3ECCCF3E-2F4E-428C-AFFD-C2B673B17BFF}" type="datetimeFigureOut">
              <a:rPr lang="pl-PL" smtClean="0"/>
              <a:t>2020-10-29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a:xfrm>
            <a:off x="8077200" y="6356350"/>
            <a:ext cx="609600" cy="365125"/>
          </a:xfrm>
        </p:spPr>
        <p:txBody>
          <a:bodyPr/>
          <a:lstStyle/>
          <a:p>
            <a:fld id="{4C777131-475C-4A4B-9215-806959847F8D}" type="slidenum">
              <a:rPr lang="pl-PL" smtClean="0"/>
              <a:t>‹#›</a:t>
            </a:fld>
            <a:endParaRPr lang="pl-PL"/>
          </a:p>
        </p:txBody>
      </p:sp>
      <p:sp>
        <p:nvSpPr>
          <p:cNvPr id="3" name="Symbol zastępczy obrazu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pl-PL" smtClean="0"/>
              <a:t>Kliknij ikonę, aby dodać obraz</a:t>
            </a:r>
            <a:endParaRPr kumimoji="0" lang="en-US" dirty="0"/>
          </a:p>
        </p:txBody>
      </p:sp>
      <p:sp>
        <p:nvSpPr>
          <p:cNvPr id="10" name="Dowolny kształt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Dowolny kształt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med">
    <p:wheel spokes="8"/>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Dowolny kształt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Dowolny kształt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ymbol zastępczy tytułu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pl-PL" smtClean="0"/>
              <a:t>Kliknij, aby edytować styl</a:t>
            </a:r>
            <a:endParaRPr kumimoji="0" lang="en-US"/>
          </a:p>
        </p:txBody>
      </p:sp>
      <p:sp>
        <p:nvSpPr>
          <p:cNvPr id="30" name="Symbol zastępczy tekstu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0" name="Symbol zastępczy daty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ECCCF3E-2F4E-428C-AFFD-C2B673B17BFF}" type="datetimeFigureOut">
              <a:rPr lang="pl-PL" smtClean="0"/>
              <a:t>2020-10-29</a:t>
            </a:fld>
            <a:endParaRPr lang="pl-PL"/>
          </a:p>
        </p:txBody>
      </p:sp>
      <p:sp>
        <p:nvSpPr>
          <p:cNvPr id="22" name="Symbol zastępczy stopki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pl-PL"/>
          </a:p>
        </p:txBody>
      </p:sp>
      <p:sp>
        <p:nvSpPr>
          <p:cNvPr id="18" name="Symbol zastępczy numeru slajdu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C777131-475C-4A4B-9215-806959847F8D}" type="slidenum">
              <a:rPr lang="pl-PL" smtClean="0"/>
              <a:t>‹#›</a:t>
            </a:fld>
            <a:endParaRPr lang="pl-PL"/>
          </a:p>
        </p:txBody>
      </p:sp>
      <p:grpSp>
        <p:nvGrpSpPr>
          <p:cNvPr id="2" name="Grupa 1"/>
          <p:cNvGrpSpPr/>
          <p:nvPr/>
        </p:nvGrpSpPr>
        <p:grpSpPr>
          <a:xfrm>
            <a:off x="-19017" y="202408"/>
            <a:ext cx="9180548" cy="649224"/>
            <a:chOff x="-19045" y="216550"/>
            <a:chExt cx="9180548" cy="649224"/>
          </a:xfrm>
        </p:grpSpPr>
        <p:sp>
          <p:nvSpPr>
            <p:cNvPr id="12" name="Dowolny kształt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Dowolny kształt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wheel spokes="8"/>
  </p:transition>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1"/>
            <a:ext cx="7772400" cy="1500173"/>
          </a:xfrm>
        </p:spPr>
        <p:txBody>
          <a:bodyPr>
            <a:normAutofit fontScale="90000"/>
          </a:bodyPr>
          <a:lstStyle/>
          <a:p>
            <a:r>
              <a:rPr lang="pl-PL" dirty="0" smtClean="0"/>
              <a:t>Chrońmy jeża ekstra zwierza</a:t>
            </a:r>
            <a:endParaRPr lang="pl-PL" dirty="0"/>
          </a:p>
        </p:txBody>
      </p:sp>
      <p:sp>
        <p:nvSpPr>
          <p:cNvPr id="3" name="Podtytuł 2"/>
          <p:cNvSpPr>
            <a:spLocks noGrp="1"/>
          </p:cNvSpPr>
          <p:nvPr>
            <p:ph type="subTitle" idx="1"/>
          </p:nvPr>
        </p:nvSpPr>
        <p:spPr/>
        <p:txBody>
          <a:bodyPr/>
          <a:lstStyle/>
          <a:p>
            <a:endParaRPr lang="pl-PL"/>
          </a:p>
        </p:txBody>
      </p:sp>
      <p:pic>
        <p:nvPicPr>
          <p:cNvPr id="29698" name="Picture 2" descr="Jeże - wszystko, co warto wiedzieć o młodych i dorosłych jeżach"/>
          <p:cNvPicPr>
            <a:picLocks noChangeAspect="1" noChangeArrowheads="1"/>
          </p:cNvPicPr>
          <p:nvPr/>
        </p:nvPicPr>
        <p:blipFill>
          <a:blip r:embed="rId2"/>
          <a:srcRect/>
          <a:stretch>
            <a:fillRect/>
          </a:stretch>
        </p:blipFill>
        <p:spPr bwMode="auto">
          <a:xfrm>
            <a:off x="0" y="1714488"/>
            <a:ext cx="9144000" cy="5143512"/>
          </a:xfrm>
          <a:prstGeom prst="rect">
            <a:avLst/>
          </a:prstGeom>
          <a:noFill/>
        </p:spPr>
      </p:pic>
    </p:spTree>
  </p:cSld>
  <p:clrMapOvr>
    <a:masterClrMapping/>
  </p:clrMapOvr>
  <p:transition spd="med">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okąd nocą tupta jeż? - linkametal"/>
          <p:cNvPicPr>
            <a:picLocks noChangeAspect="1" noChangeArrowheads="1"/>
          </p:cNvPicPr>
          <p:nvPr/>
        </p:nvPicPr>
        <p:blipFill>
          <a:blip r:embed="rId2"/>
          <a:srcRect/>
          <a:stretch>
            <a:fillRect/>
          </a:stretch>
        </p:blipFill>
        <p:spPr bwMode="auto">
          <a:xfrm>
            <a:off x="0" y="1285860"/>
            <a:ext cx="9144000" cy="5572140"/>
          </a:xfrm>
          <a:prstGeom prst="rect">
            <a:avLst/>
          </a:prstGeom>
          <a:noFill/>
        </p:spPr>
      </p:pic>
      <p:sp>
        <p:nvSpPr>
          <p:cNvPr id="3" name="pole tekstowe 2"/>
          <p:cNvSpPr txBox="1"/>
          <p:nvPr/>
        </p:nvSpPr>
        <p:spPr>
          <a:xfrm>
            <a:off x="0" y="0"/>
            <a:ext cx="9144000" cy="1323439"/>
          </a:xfrm>
          <a:prstGeom prst="rect">
            <a:avLst/>
          </a:prstGeom>
          <a:noFill/>
        </p:spPr>
        <p:txBody>
          <a:bodyPr wrap="square" rtlCol="0">
            <a:spAutoFit/>
          </a:bodyPr>
          <a:lstStyle/>
          <a:p>
            <a:pPr algn="ctr"/>
            <a:r>
              <a:rPr lang="pl-PL" sz="8000" dirty="0" smtClean="0"/>
              <a:t>Jeż nocą</a:t>
            </a:r>
            <a:endParaRPr lang="pl-PL" sz="8000" dirty="0"/>
          </a:p>
        </p:txBody>
      </p:sp>
    </p:spTree>
  </p:cSld>
  <p:clrMapOvr>
    <a:masterClrMapping/>
  </p:clrMapOvr>
  <p:transition spd="med">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0" y="0"/>
            <a:ext cx="9144000" cy="6124754"/>
          </a:xfrm>
          <a:prstGeom prst="rect">
            <a:avLst/>
          </a:prstGeom>
          <a:noFill/>
        </p:spPr>
        <p:txBody>
          <a:bodyPr wrap="square" rtlCol="0">
            <a:spAutoFit/>
          </a:bodyPr>
          <a:lstStyle/>
          <a:p>
            <a:r>
              <a:rPr lang="pl-PL" sz="2800" dirty="0" smtClean="0"/>
              <a:t>Jeże są narażone na liczne </a:t>
            </a:r>
            <a:r>
              <a:rPr lang="pl-PL" sz="2800" dirty="0" err="1" smtClean="0"/>
              <a:t>niebezpiczeństwa</a:t>
            </a:r>
            <a:r>
              <a:rPr lang="pl-PL" sz="2800" dirty="0" smtClean="0"/>
              <a:t>. Bez pomocy ze strony człowieka w Polsce może zabraknąć jeży. Ogromna ich ilość ginie pod kołami samochodów. Kolejne zostają zabite lub ranne przy koszeniu trawników. Jeżom zagraża wypalanie traw. Wiele ginie podczas palenia liści oraz gałęzi. </a:t>
            </a:r>
            <a:r>
              <a:rPr lang="pl-PL" sz="2800" dirty="0" err="1" smtClean="0"/>
              <a:t>Bezpieczeńtwo</a:t>
            </a:r>
            <a:r>
              <a:rPr lang="pl-PL" sz="2800" dirty="0" smtClean="0"/>
              <a:t> jeży jest kolejnym argumentem na rzecz zaprzestania tych praktyk. Założenie będzie przysługą dla jeży, gdyż lubią w nim zagrzebywać na zimę. Dlatego jest wymagana czujność przy przewracaniu kompostu gdyż można się w nim natknąć na śpiące zwierzątko. Jeże giną od trucizn stosowanych przez człowieka </a:t>
            </a:r>
            <a:r>
              <a:rPr lang="pl-PL" sz="2800" dirty="0" err="1" smtClean="0"/>
              <a:t>np</a:t>
            </a:r>
            <a:r>
              <a:rPr lang="pl-PL" sz="2800" dirty="0" smtClean="0"/>
              <a:t>: przeciwko ślimakom, giną w ogromnych męczarniach. Na drogach powinny powstać znaki ostrzegawcze które mają zmniejszyć liczbę tych kolizji. Tylko w ten sposób możemy próbować chronić jeże</a:t>
            </a:r>
            <a:endParaRPr lang="pl-PL" sz="2800" dirty="0"/>
          </a:p>
        </p:txBody>
      </p:sp>
    </p:spTree>
  </p:cSld>
  <p:clrMapOvr>
    <a:masterClrMapping/>
  </p:clrMapOvr>
  <p:transition spd="med">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Osierocony jeż szuka ludzkiego ciepła - plus.kurierlubelski.pl"/>
          <p:cNvPicPr>
            <a:picLocks noChangeAspect="1" noChangeArrowheads="1"/>
          </p:cNvPicPr>
          <p:nvPr/>
        </p:nvPicPr>
        <p:blipFill>
          <a:blip r:embed="rId2"/>
          <a:srcRect/>
          <a:stretch>
            <a:fillRect/>
          </a:stretch>
        </p:blipFill>
        <p:spPr bwMode="auto">
          <a:xfrm>
            <a:off x="0" y="1357298"/>
            <a:ext cx="9144000" cy="5500702"/>
          </a:xfrm>
          <a:prstGeom prst="rect">
            <a:avLst/>
          </a:prstGeom>
          <a:noFill/>
        </p:spPr>
      </p:pic>
      <p:sp>
        <p:nvSpPr>
          <p:cNvPr id="3" name="pole tekstowe 2"/>
          <p:cNvSpPr txBox="1"/>
          <p:nvPr/>
        </p:nvSpPr>
        <p:spPr>
          <a:xfrm>
            <a:off x="0" y="285728"/>
            <a:ext cx="8143900" cy="769441"/>
          </a:xfrm>
          <a:prstGeom prst="rect">
            <a:avLst/>
          </a:prstGeom>
          <a:noFill/>
        </p:spPr>
        <p:txBody>
          <a:bodyPr wrap="square" rtlCol="0">
            <a:spAutoFit/>
          </a:bodyPr>
          <a:lstStyle/>
          <a:p>
            <a:pPr algn="ctr"/>
            <a:r>
              <a:rPr lang="pl-PL" sz="4400" dirty="0" smtClean="0"/>
              <a:t>Człowiek pomaga jeżowi</a:t>
            </a:r>
            <a:endParaRPr lang="pl-PL" sz="4400" dirty="0"/>
          </a:p>
        </p:txBody>
      </p:sp>
    </p:spTree>
  </p:cSld>
  <p:clrMapOvr>
    <a:masterClrMapping/>
  </p:clrMapOvr>
  <p:transition spd="med">
    <p:wheel spokes="8"/>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0" y="0"/>
            <a:ext cx="9144000" cy="6124754"/>
          </a:xfrm>
          <a:prstGeom prst="rect">
            <a:avLst/>
          </a:prstGeom>
          <a:noFill/>
        </p:spPr>
        <p:txBody>
          <a:bodyPr wrap="square" rtlCol="0">
            <a:spAutoFit/>
          </a:bodyPr>
          <a:lstStyle/>
          <a:p>
            <a:r>
              <a:rPr lang="pl-PL" sz="2800" dirty="0" smtClean="0"/>
              <a:t>Gdy zwierzątko jest zdrowe nie potrzebuje naszej pomocy. Może skończyć się na przykład rozdzieleniem karmiącej matki od ich dzieci. Jeśli jeż jest chory podejdziemy do niego i nie zwija się w kulkę, brakuje mu kolców, jest wychudzony, pokryty kleszczami i pasożytami poparzony i popadł w hipotermię to oznacza że potrzebuje twojej pomocy, wtedy możemy go zanieść do najbliższej lecznicy by pomógł mu wykwalifikowany lekarz weterynarz. Jeśli chcesz pomóc bardziej możesz nauczyć się zasad pierwszej pomocy dla jeża by ulżyć cierpiącemu zwierzątku podczas transportu do lekarza Zwierzątko należy włożyć do tekturowego pudełka wyłożonym papierowym ręcznikiem do wyziębionego zwierzątka włożyć butelkę z ciepłą wodą i wymieniać na tyle często aby była ciepła.</a:t>
            </a:r>
            <a:endParaRPr lang="pl-PL" sz="2800" dirty="0"/>
          </a:p>
        </p:txBody>
      </p:sp>
    </p:spTree>
  </p:cSld>
  <p:clrMapOvr>
    <a:masterClrMapping/>
  </p:clrMapOvr>
  <p:transition spd="med">
    <p:wheel spokes="8"/>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Mały jeż w pudełku obraz stock. Obraz złożonej z ssak - 142586049"/>
          <p:cNvPicPr>
            <a:picLocks noChangeAspect="1" noChangeArrowheads="1"/>
          </p:cNvPicPr>
          <p:nvPr/>
        </p:nvPicPr>
        <p:blipFill>
          <a:blip r:embed="rId2"/>
          <a:srcRect/>
          <a:stretch>
            <a:fillRect/>
          </a:stretch>
        </p:blipFill>
        <p:spPr bwMode="auto">
          <a:xfrm>
            <a:off x="357158" y="1856538"/>
            <a:ext cx="8405818" cy="5001462"/>
          </a:xfrm>
          <a:prstGeom prst="rect">
            <a:avLst/>
          </a:prstGeom>
          <a:noFill/>
        </p:spPr>
      </p:pic>
      <p:sp>
        <p:nvSpPr>
          <p:cNvPr id="3" name="pole tekstowe 2"/>
          <p:cNvSpPr txBox="1"/>
          <p:nvPr/>
        </p:nvSpPr>
        <p:spPr>
          <a:xfrm>
            <a:off x="0" y="357166"/>
            <a:ext cx="9144000" cy="923330"/>
          </a:xfrm>
          <a:prstGeom prst="rect">
            <a:avLst/>
          </a:prstGeom>
          <a:noFill/>
        </p:spPr>
        <p:txBody>
          <a:bodyPr wrap="square" rtlCol="0">
            <a:spAutoFit/>
          </a:bodyPr>
          <a:lstStyle/>
          <a:p>
            <a:pPr algn="ctr"/>
            <a:r>
              <a:rPr lang="pl-PL" sz="5400" dirty="0" smtClean="0"/>
              <a:t>Pierwsza pomoc jeżowi</a:t>
            </a:r>
            <a:endParaRPr lang="pl-PL" sz="5400" dirty="0"/>
          </a:p>
        </p:txBody>
      </p:sp>
    </p:spTree>
  </p:cSld>
  <p:clrMapOvr>
    <a:masterClrMapping/>
  </p:clrMapOvr>
  <p:transition spd="med">
    <p:wheel spokes="8"/>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0" y="0"/>
            <a:ext cx="9144000" cy="3970318"/>
          </a:xfrm>
          <a:prstGeom prst="rect">
            <a:avLst/>
          </a:prstGeom>
          <a:noFill/>
        </p:spPr>
        <p:txBody>
          <a:bodyPr wrap="square" rtlCol="0">
            <a:spAutoFit/>
          </a:bodyPr>
          <a:lstStyle/>
          <a:p>
            <a:r>
              <a:rPr lang="pl-PL" sz="3600" dirty="0" smtClean="0"/>
              <a:t>Gdy znajdziemy martwego jeża niewolno podejmować żadnych działań na własną rękę. Należy skontaktować się z zarządem Oczyszczenia Miasta, którego obowiązkiem jest usunięcie martwego zwierzęcia z terenów miejskich. Nie wolno dotykać ponieważ mogą być chore lub możemy się zarazić.</a:t>
            </a:r>
            <a:endParaRPr lang="pl-PL" sz="3600" dirty="0"/>
          </a:p>
        </p:txBody>
      </p:sp>
    </p:spTree>
  </p:cSld>
  <p:clrMapOvr>
    <a:masterClrMapping/>
  </p:clrMapOvr>
  <p:transition spd="med">
    <p:wheel spokes="8"/>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0" y="214290"/>
            <a:ext cx="9144000" cy="923330"/>
          </a:xfrm>
          <a:prstGeom prst="rect">
            <a:avLst/>
          </a:prstGeom>
          <a:noFill/>
        </p:spPr>
        <p:txBody>
          <a:bodyPr wrap="square" rtlCol="0">
            <a:spAutoFit/>
          </a:bodyPr>
          <a:lstStyle/>
          <a:p>
            <a:pPr algn="ctr"/>
            <a:r>
              <a:rPr lang="pl-PL" sz="5400" dirty="0" smtClean="0"/>
              <a:t>Małe jeże</a:t>
            </a:r>
            <a:endParaRPr lang="pl-PL" sz="5400" dirty="0"/>
          </a:p>
        </p:txBody>
      </p:sp>
      <p:pic>
        <p:nvPicPr>
          <p:cNvPr id="5122" name="Picture 2" descr="Małe jeże (Erinaceidae)"/>
          <p:cNvPicPr>
            <a:picLocks noChangeAspect="1" noChangeArrowheads="1"/>
          </p:cNvPicPr>
          <p:nvPr/>
        </p:nvPicPr>
        <p:blipFill>
          <a:blip r:embed="rId2"/>
          <a:srcRect/>
          <a:stretch>
            <a:fillRect/>
          </a:stretch>
        </p:blipFill>
        <p:spPr bwMode="auto">
          <a:xfrm>
            <a:off x="0" y="1285860"/>
            <a:ext cx="9144000" cy="5572140"/>
          </a:xfrm>
          <a:prstGeom prst="rect">
            <a:avLst/>
          </a:prstGeom>
          <a:noFill/>
        </p:spPr>
      </p:pic>
    </p:spTree>
  </p:cSld>
  <p:clrMapOvr>
    <a:masterClrMapping/>
  </p:clrMapOvr>
  <p:transition spd="med">
    <p:wheel spokes="8"/>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0" y="214290"/>
            <a:ext cx="9144000" cy="523220"/>
          </a:xfrm>
          <a:prstGeom prst="rect">
            <a:avLst/>
          </a:prstGeom>
          <a:noFill/>
        </p:spPr>
        <p:txBody>
          <a:bodyPr wrap="square" rtlCol="0">
            <a:spAutoFit/>
          </a:bodyPr>
          <a:lstStyle/>
          <a:p>
            <a:pPr algn="ctr"/>
            <a:r>
              <a:rPr lang="pl-PL" sz="2800" dirty="0" smtClean="0"/>
              <a:t>Rehabilitacja jeży </a:t>
            </a:r>
            <a:endParaRPr lang="pl-PL" sz="2800" dirty="0"/>
          </a:p>
        </p:txBody>
      </p:sp>
      <p:sp>
        <p:nvSpPr>
          <p:cNvPr id="3" name="pole tekstowe 2"/>
          <p:cNvSpPr txBox="1"/>
          <p:nvPr/>
        </p:nvSpPr>
        <p:spPr>
          <a:xfrm>
            <a:off x="0" y="1571612"/>
            <a:ext cx="9144000" cy="3785652"/>
          </a:xfrm>
          <a:prstGeom prst="rect">
            <a:avLst/>
          </a:prstGeom>
          <a:noFill/>
        </p:spPr>
        <p:txBody>
          <a:bodyPr wrap="square" rtlCol="0">
            <a:spAutoFit/>
          </a:bodyPr>
          <a:lstStyle/>
          <a:p>
            <a:r>
              <a:rPr lang="pl-PL" sz="4000" dirty="0" smtClean="0"/>
              <a:t>Polskie stowarzyszenie Ochrony Jeży „Nasze Jeże” W Poznaniu</a:t>
            </a:r>
          </a:p>
          <a:p>
            <a:r>
              <a:rPr lang="pl-PL" sz="4000" dirty="0" smtClean="0"/>
              <a:t>Ośrodek Rehabilitacji Zwierząt „Jerzy dla jeży” w kłodzku</a:t>
            </a:r>
          </a:p>
          <a:p>
            <a:r>
              <a:rPr lang="pl-PL" sz="4000" dirty="0" smtClean="0"/>
              <a:t>Centrum Leczenia i Rehabilitacji w Krakowie</a:t>
            </a:r>
          </a:p>
        </p:txBody>
      </p:sp>
    </p:spTree>
  </p:cSld>
  <p:clrMapOvr>
    <a:masterClrMapping/>
  </p:clrMapOvr>
  <p:transition spd="med">
    <p:wheel spokes="8"/>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r>
              <a:rPr lang="pl-PL" sz="9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Zagadki</a:t>
            </a:r>
            <a:endParaRPr lang="pl-PL" sz="96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pole tekstowe 2"/>
          <p:cNvSpPr txBox="1"/>
          <p:nvPr/>
        </p:nvSpPr>
        <p:spPr>
          <a:xfrm>
            <a:off x="0" y="2428868"/>
            <a:ext cx="9144000" cy="4154984"/>
          </a:xfrm>
          <a:prstGeom prst="rect">
            <a:avLst/>
          </a:prstGeom>
          <a:noFill/>
        </p:spPr>
        <p:txBody>
          <a:bodyPr wrap="square" rtlCol="0">
            <a:spAutoFit/>
          </a:bodyPr>
          <a:lstStyle/>
          <a:p>
            <a:pPr algn="ctr"/>
            <a:r>
              <a:rPr lang="pl-PL" sz="6600" dirty="0" smtClean="0"/>
              <a:t>Ma krótkie nóżki i mały ryjek.</a:t>
            </a:r>
          </a:p>
          <a:p>
            <a:pPr algn="ctr"/>
            <a:r>
              <a:rPr lang="pl-PL" sz="6600" dirty="0" smtClean="0"/>
              <a:t>Chociaż ma igły nigdy nie szyje</a:t>
            </a:r>
            <a:endParaRPr lang="pl-PL" sz="6600" dirty="0"/>
          </a:p>
        </p:txBody>
      </p:sp>
    </p:spTree>
  </p:cSld>
  <p:clrMapOvr>
    <a:masterClrMapping/>
  </p:clrMapOvr>
  <p:transition spd="med">
    <p:wheel spokes="8"/>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0" y="0"/>
            <a:ext cx="9144000" cy="6863417"/>
          </a:xfrm>
          <a:prstGeom prst="rect">
            <a:avLst/>
          </a:prstGeom>
          <a:noFill/>
        </p:spPr>
        <p:txBody>
          <a:bodyPr wrap="square" rtlCol="0">
            <a:spAutoFit/>
          </a:bodyPr>
          <a:lstStyle/>
          <a:p>
            <a:pPr algn="ctr"/>
            <a:r>
              <a:rPr lang="pl-PL" sz="8800" dirty="0" smtClean="0"/>
              <a:t>Kolce ma na grzbiecie nocą łowi myszy. Zwija się w kuleczkę. Kiedy cię usłyszy</a:t>
            </a:r>
            <a:endParaRPr lang="pl-PL" sz="8800" dirty="0"/>
          </a:p>
        </p:txBody>
      </p:sp>
    </p:spTree>
  </p:cSld>
  <p:clrMapOvr>
    <a:masterClrMapping/>
  </p:clrMapOvr>
  <p:transition spd="med">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0" y="0"/>
            <a:ext cx="9144000" cy="5262979"/>
          </a:xfrm>
          <a:prstGeom prst="rect">
            <a:avLst/>
          </a:prstGeom>
          <a:noFill/>
        </p:spPr>
        <p:txBody>
          <a:bodyPr wrap="square" rtlCol="0">
            <a:spAutoFit/>
          </a:bodyPr>
          <a:lstStyle/>
          <a:p>
            <a:r>
              <a:rPr lang="pl-PL" sz="2800" dirty="0" smtClean="0"/>
              <a:t>Jeż to małe naziemne ssaki, które żerują nocą. W Polsce występuje jeż europejski i jeż wschodni. Prócz Europy jeż żyje także w Azji, Afryce i Nowej Zelandii, charakterystyczną cechą jeża jest kolczasty grzbiet. Przestraszony jeż zwija się w kulkę najeżoną kolcami. Kolce to nic innego jak przekształcone włosy, zbudowane podobnie jak one z kreatyny. W ciągu życia jeż ma trzy pokolenia kolców. Pierwsze-niemowlęce są białe i całkiem miękkie poprawiają się tuż po urodzeniu. Drugie pokolenie kolców są ciemniejsze i znacznie twardsze wyrastają obok niemowlęcych. Kiedy jeżyk zaczyna dorastać i staje się coraz bardziej samodzielny poprawiają się dorosłe kolce które na początku i tak są znacznie słabsze i delikatne</a:t>
            </a:r>
            <a:endParaRPr lang="pl-PL" sz="2800" dirty="0"/>
          </a:p>
        </p:txBody>
      </p:sp>
    </p:spTree>
  </p:cSld>
  <p:clrMapOvr>
    <a:masterClrMapping/>
  </p:clrMapOvr>
  <p:transition spd="med">
    <p:wheel spokes="8"/>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0" y="0"/>
            <a:ext cx="9144000" cy="5632311"/>
          </a:xfrm>
          <a:prstGeom prst="rect">
            <a:avLst/>
          </a:prstGeom>
          <a:noFill/>
        </p:spPr>
        <p:txBody>
          <a:bodyPr wrap="square" rtlCol="0">
            <a:spAutoFit/>
          </a:bodyPr>
          <a:lstStyle/>
          <a:p>
            <a:pPr algn="ctr"/>
            <a:r>
              <a:rPr lang="pl-PL" sz="6000" dirty="0" smtClean="0"/>
              <a:t>Jestem zwierzątko nieduże mam ostre kolce na skórze. Kolczasty zwierzaczek ma z igieł kubraczek Latem dreptał po borze teraz śpi w leśnej norze.</a:t>
            </a:r>
            <a:endParaRPr lang="pl-PL" sz="6000" dirty="0"/>
          </a:p>
        </p:txBody>
      </p:sp>
    </p:spTree>
  </p:cSld>
  <p:clrMapOvr>
    <a:masterClrMapping/>
  </p:clrMapOvr>
  <p:transition spd="med">
    <p:wheel spokes="8"/>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0" y="142852"/>
            <a:ext cx="9144000" cy="6247864"/>
          </a:xfrm>
          <a:prstGeom prst="rect">
            <a:avLst/>
          </a:prstGeom>
          <a:noFill/>
        </p:spPr>
        <p:txBody>
          <a:bodyPr wrap="square" rtlCol="0">
            <a:spAutoFit/>
          </a:bodyPr>
          <a:lstStyle/>
          <a:p>
            <a:pPr algn="ctr"/>
            <a:r>
              <a:rPr lang="pl-PL" sz="8000" dirty="0" smtClean="0"/>
              <a:t>Jestem zwierzątko nieduże ostre mam kolce na skórze ja wiem i ty wiesz że nazywam się…….</a:t>
            </a:r>
            <a:endParaRPr lang="pl-PL" sz="8000" dirty="0"/>
          </a:p>
        </p:txBody>
      </p:sp>
    </p:spTree>
  </p:cSld>
  <p:clrMapOvr>
    <a:masterClrMapping/>
  </p:clrMapOvr>
  <p:transition spd="med">
    <p:wheel spokes="8"/>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0" y="714356"/>
            <a:ext cx="9144000" cy="2800767"/>
          </a:xfrm>
          <a:prstGeom prst="rect">
            <a:avLst/>
          </a:prstGeom>
          <a:noFill/>
        </p:spPr>
        <p:txBody>
          <a:bodyPr wrap="square" rtlCol="0">
            <a:spAutoFit/>
          </a:bodyPr>
          <a:lstStyle/>
          <a:p>
            <a:r>
              <a:rPr lang="pl-PL" sz="8800" dirty="0" smtClean="0"/>
              <a:t>Kacper </a:t>
            </a:r>
            <a:r>
              <a:rPr lang="pl-PL" sz="8800" dirty="0" err="1" smtClean="0"/>
              <a:t>Wszędybył</a:t>
            </a:r>
            <a:r>
              <a:rPr lang="pl-PL" sz="8800" dirty="0" smtClean="0"/>
              <a:t> </a:t>
            </a:r>
            <a:r>
              <a:rPr lang="pl-PL" sz="8800" dirty="0" err="1" smtClean="0"/>
              <a:t>VIIb</a:t>
            </a:r>
            <a:endParaRPr lang="pl-PL" sz="8800" dirty="0"/>
          </a:p>
        </p:txBody>
      </p:sp>
    </p:spTree>
  </p:cSld>
  <p:clrMapOvr>
    <a:masterClrMapping/>
  </p:clrMapOvr>
  <p:transition spd="med">
    <p:wheel spokes="8"/>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AutoShape 6" descr="Jeż wschodni – Wikipedia, wolna encyklo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5368" name="AutoShape 8" descr="Jeż wschodni – Wikipedia, wolna encyklo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5370" name="AutoShape 10" descr="Jeż wschodni – Wikipedia, wolna encyklo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5372" name="AutoShape 12" descr="Jeż wschodni – Wikipedia, wolna encyklo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5374" name="AutoShape 14" descr="Jeż wschodni – Wikipedia, wolna encyklo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5376" name="AutoShape 16" descr="Jeż wschodni – Wikipedia, wolna encyklo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5378" name="AutoShape 18" descr="Jeż wschodni – Wikipedia, wolna encyklo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15380" name="Picture 20" descr="Jeż europejski — Lasy Państwowe"/>
          <p:cNvPicPr>
            <a:picLocks noChangeAspect="1" noChangeArrowheads="1"/>
          </p:cNvPicPr>
          <p:nvPr/>
        </p:nvPicPr>
        <p:blipFill>
          <a:blip r:embed="rId2"/>
          <a:srcRect/>
          <a:stretch>
            <a:fillRect/>
          </a:stretch>
        </p:blipFill>
        <p:spPr bwMode="auto">
          <a:xfrm>
            <a:off x="0" y="1857340"/>
            <a:ext cx="9223440" cy="5000660"/>
          </a:xfrm>
          <a:prstGeom prst="rect">
            <a:avLst/>
          </a:prstGeom>
          <a:noFill/>
        </p:spPr>
      </p:pic>
      <p:sp>
        <p:nvSpPr>
          <p:cNvPr id="13" name="pole tekstowe 12"/>
          <p:cNvSpPr txBox="1"/>
          <p:nvPr/>
        </p:nvSpPr>
        <p:spPr>
          <a:xfrm>
            <a:off x="0" y="428604"/>
            <a:ext cx="9144000" cy="1107996"/>
          </a:xfrm>
          <a:prstGeom prst="rect">
            <a:avLst/>
          </a:prstGeom>
          <a:noFill/>
        </p:spPr>
        <p:txBody>
          <a:bodyPr wrap="square" rtlCol="0">
            <a:spAutoFit/>
          </a:bodyPr>
          <a:lstStyle/>
          <a:p>
            <a:pPr algn="ctr"/>
            <a:r>
              <a:rPr lang="pl-PL" sz="6600" dirty="0" smtClean="0"/>
              <a:t>Jeż europejski</a:t>
            </a:r>
            <a:endParaRPr lang="pl-PL" sz="6600" dirty="0"/>
          </a:p>
        </p:txBody>
      </p:sp>
    </p:spTree>
  </p:cSld>
  <p:clrMapOvr>
    <a:masterClrMapping/>
  </p:clrMapOvr>
  <p:transition spd="med">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0" y="500042"/>
            <a:ext cx="9144000" cy="923330"/>
          </a:xfrm>
          <a:prstGeom prst="rect">
            <a:avLst/>
          </a:prstGeom>
          <a:noFill/>
        </p:spPr>
        <p:txBody>
          <a:bodyPr wrap="square" rtlCol="0">
            <a:spAutoFit/>
          </a:bodyPr>
          <a:lstStyle/>
          <a:p>
            <a:pPr algn="ctr"/>
            <a:r>
              <a:rPr lang="pl-PL" sz="5400" dirty="0" smtClean="0"/>
              <a:t>Jeż wschodni</a:t>
            </a:r>
            <a:endParaRPr lang="pl-PL" sz="5400" dirty="0"/>
          </a:p>
        </p:txBody>
      </p:sp>
      <p:sp>
        <p:nvSpPr>
          <p:cNvPr id="45058" name="AutoShape 2" descr="Jeż wschodni – Wikipedia, wolna encyklo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45060" name="AutoShape 4" descr="Jeż wschodni – Wikipedia, wolna encyklo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45062" name="Picture 6" descr="Jeż wschodni ‒ opis, występowanie i zdjęcia. Zwierzę jeż wschodni  ciekawostki | ekologia.pl"/>
          <p:cNvPicPr>
            <a:picLocks noChangeAspect="1" noChangeArrowheads="1"/>
          </p:cNvPicPr>
          <p:nvPr/>
        </p:nvPicPr>
        <p:blipFill>
          <a:blip r:embed="rId2"/>
          <a:srcRect/>
          <a:stretch>
            <a:fillRect/>
          </a:stretch>
        </p:blipFill>
        <p:spPr bwMode="auto">
          <a:xfrm>
            <a:off x="0" y="1643050"/>
            <a:ext cx="9144000" cy="5214950"/>
          </a:xfrm>
          <a:prstGeom prst="rect">
            <a:avLst/>
          </a:prstGeom>
          <a:noFill/>
        </p:spPr>
      </p:pic>
    </p:spTree>
  </p:cSld>
  <p:clrMapOvr>
    <a:masterClrMapping/>
  </p:clrMapOvr>
  <p:transition spd="med">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0" y="0"/>
            <a:ext cx="9144000" cy="6863417"/>
          </a:xfrm>
          <a:prstGeom prst="rect">
            <a:avLst/>
          </a:prstGeom>
          <a:noFill/>
        </p:spPr>
        <p:txBody>
          <a:bodyPr wrap="square" rtlCol="0">
            <a:spAutoFit/>
          </a:bodyPr>
          <a:lstStyle/>
          <a:p>
            <a:r>
              <a:rPr lang="pl-PL" sz="4000" dirty="0" smtClean="0"/>
              <a:t>Samice mogą mieć dwa lęgi w ciągu roku dwa lęgi w ciągu roku u jeży ciąża trwa około 36dni niekiedy dłużej bo bardzo w nie przyjaznych warunkach samica może powstrzymać jej rozwój zapadając w „letarg” zwany letnią hibernacją. Najczęściej rodzi się od 2 do 6 młodych chociaż można spotkać 8 a nawet 10 maluchów. Młode jeżyk pojawia się już w połowie mają a ostatnie lęgi mogą się odbywać nawet na początku jesieni.</a:t>
            </a:r>
            <a:endParaRPr lang="pl-PL" sz="4000" dirty="0"/>
          </a:p>
        </p:txBody>
      </p:sp>
    </p:spTree>
  </p:cSld>
  <p:clrMapOvr>
    <a:masterClrMapping/>
  </p:clrMapOvr>
  <p:transition spd="med">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Jerzy Jeż zaprasza na jesienny spacer"/>
          <p:cNvPicPr>
            <a:picLocks noChangeAspect="1" noChangeArrowheads="1"/>
          </p:cNvPicPr>
          <p:nvPr/>
        </p:nvPicPr>
        <p:blipFill>
          <a:blip r:embed="rId2"/>
          <a:srcRect/>
          <a:stretch>
            <a:fillRect/>
          </a:stretch>
        </p:blipFill>
        <p:spPr bwMode="auto">
          <a:xfrm>
            <a:off x="-1" y="2357406"/>
            <a:ext cx="9144001" cy="4500594"/>
          </a:xfrm>
          <a:prstGeom prst="rect">
            <a:avLst/>
          </a:prstGeom>
          <a:noFill/>
        </p:spPr>
      </p:pic>
      <p:sp>
        <p:nvSpPr>
          <p:cNvPr id="3" name="pole tekstowe 2"/>
          <p:cNvSpPr txBox="1"/>
          <p:nvPr/>
        </p:nvSpPr>
        <p:spPr>
          <a:xfrm>
            <a:off x="0" y="500042"/>
            <a:ext cx="9144000" cy="1107996"/>
          </a:xfrm>
          <a:prstGeom prst="rect">
            <a:avLst/>
          </a:prstGeom>
          <a:noFill/>
        </p:spPr>
        <p:txBody>
          <a:bodyPr wrap="square" rtlCol="0">
            <a:spAutoFit/>
          </a:bodyPr>
          <a:lstStyle/>
          <a:p>
            <a:pPr algn="ctr"/>
            <a:r>
              <a:rPr lang="pl-PL" sz="6600" dirty="0" smtClean="0"/>
              <a:t>Jeż w parku</a:t>
            </a:r>
            <a:endParaRPr lang="pl-PL" sz="6600" dirty="0"/>
          </a:p>
        </p:txBody>
      </p:sp>
    </p:spTree>
  </p:cSld>
  <p:clrMapOvr>
    <a:masterClrMapping/>
  </p:clrMapOvr>
  <p:transition spd="med">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0" y="0"/>
            <a:ext cx="9144000" cy="6863417"/>
          </a:xfrm>
          <a:prstGeom prst="rect">
            <a:avLst/>
          </a:prstGeom>
          <a:noFill/>
        </p:spPr>
        <p:txBody>
          <a:bodyPr wrap="square" rtlCol="0">
            <a:spAutoFit/>
          </a:bodyPr>
          <a:lstStyle/>
          <a:p>
            <a:r>
              <a:rPr lang="pl-PL" sz="4400" dirty="0" smtClean="0"/>
              <a:t>Przez pierwsze 4 tygodnie matka karmi je  jedynie własnym mlekiem i w tym czasie ukrywają się w przygotowanym przez nią gnieździe. Po tym są już na tyle duże że matka zaczyna je wyprowadzając na małe spacery, podczas których poznają okolice i uczą się zdobywać pokarm. Robią to samodzielnie matka dba o ich bezpieczeństwo</a:t>
            </a:r>
            <a:endParaRPr lang="pl-PL" sz="4400" dirty="0"/>
          </a:p>
        </p:txBody>
      </p:sp>
    </p:spTree>
  </p:cSld>
  <p:clrMapOvr>
    <a:masterClrMapping/>
  </p:clrMapOvr>
  <p:transition spd="med">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Jeże u Maćka - YouTube"/>
          <p:cNvPicPr>
            <a:picLocks noChangeAspect="1" noChangeArrowheads="1"/>
          </p:cNvPicPr>
          <p:nvPr/>
        </p:nvPicPr>
        <p:blipFill>
          <a:blip r:embed="rId2"/>
          <a:srcRect/>
          <a:stretch>
            <a:fillRect/>
          </a:stretch>
        </p:blipFill>
        <p:spPr bwMode="auto">
          <a:xfrm>
            <a:off x="-20" y="1714488"/>
            <a:ext cx="9144020" cy="5143512"/>
          </a:xfrm>
          <a:prstGeom prst="rect">
            <a:avLst/>
          </a:prstGeom>
          <a:noFill/>
        </p:spPr>
      </p:pic>
      <p:sp>
        <p:nvSpPr>
          <p:cNvPr id="3" name="pole tekstowe 2"/>
          <p:cNvSpPr txBox="1"/>
          <p:nvPr/>
        </p:nvSpPr>
        <p:spPr>
          <a:xfrm>
            <a:off x="0" y="0"/>
            <a:ext cx="9429784" cy="1569660"/>
          </a:xfrm>
          <a:prstGeom prst="rect">
            <a:avLst/>
          </a:prstGeom>
          <a:noFill/>
        </p:spPr>
        <p:txBody>
          <a:bodyPr wrap="square" rtlCol="0">
            <a:spAutoFit/>
          </a:bodyPr>
          <a:lstStyle/>
          <a:p>
            <a:pPr algn="ctr"/>
            <a:r>
              <a:rPr lang="pl-PL" sz="9600" dirty="0" smtClean="0"/>
              <a:t>Małe jeże</a:t>
            </a:r>
            <a:endParaRPr lang="pl-PL" sz="9600" dirty="0"/>
          </a:p>
        </p:txBody>
      </p:sp>
    </p:spTree>
  </p:cSld>
  <p:clrMapOvr>
    <a:masterClrMapping/>
  </p:clrMapOvr>
  <p:transition spd="med">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0" y="0"/>
            <a:ext cx="9144000" cy="6494085"/>
          </a:xfrm>
          <a:prstGeom prst="rect">
            <a:avLst/>
          </a:prstGeom>
          <a:noFill/>
        </p:spPr>
        <p:txBody>
          <a:bodyPr wrap="square" rtlCol="0">
            <a:spAutoFit/>
          </a:bodyPr>
          <a:lstStyle/>
          <a:p>
            <a:r>
              <a:rPr lang="pl-PL" sz="3200" dirty="0" smtClean="0"/>
              <a:t>Gdy młode sięgają 7-8  tygodni, mama przegania je na wszystkie strony świata aby zdobywały nowe terytoria. Często samica jest już w kolejnej ciąży i musi się odżywiać i przygotować miejsce do kolejnego porodu. Cała opieka nad małymi od początku do końca spoczywa na jeżowej mamie, można powiedzieć że żaden jeż nie zna swojego tatusia. Jeże są głównie drapieżnikami żywią się ślimakami dżdżownicami i jajami ptaków, małymi ssakami i płazami głównie owady i gryzonie przyczyniają się do zmniejszania populacji szkodników roślin uprawianych przez ludzi. Jeż jest w stanie podczas jednej nocy zjeść 200 gramów owadów. Jeże nie jedzą jabłek</a:t>
            </a:r>
            <a:endParaRPr lang="pl-PL" sz="3200" dirty="0"/>
          </a:p>
        </p:txBody>
      </p:sp>
    </p:spTree>
  </p:cSld>
  <p:clrMapOvr>
    <a:masterClrMapping/>
  </p:clrMapOvr>
  <p:transition spd="med">
    <p:wheel spokes="8"/>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zepływ">
  <a:themeElements>
    <a:clrScheme name="Przepły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Przepły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rzepły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1503</TotalTime>
  <Words>773</Words>
  <Application>Microsoft Office PowerPoint</Application>
  <PresentationFormat>Pokaz na ekranie (4:3)</PresentationFormat>
  <Paragraphs>27</Paragraphs>
  <Slides>22</Slides>
  <Notes>0</Notes>
  <HiddenSlides>0</HiddenSlides>
  <MMClips>0</MMClips>
  <ScaleCrop>false</ScaleCrop>
  <HeadingPairs>
    <vt:vector size="4" baseType="variant">
      <vt:variant>
        <vt:lpstr>Motyw</vt:lpstr>
      </vt:variant>
      <vt:variant>
        <vt:i4>1</vt:i4>
      </vt:variant>
      <vt:variant>
        <vt:lpstr>Tytuły slajdów</vt:lpstr>
      </vt:variant>
      <vt:variant>
        <vt:i4>22</vt:i4>
      </vt:variant>
    </vt:vector>
  </HeadingPairs>
  <TitlesOfParts>
    <vt:vector size="23" baseType="lpstr">
      <vt:lpstr>Przepływ</vt:lpstr>
      <vt:lpstr>Chrońmy jeża ekstra zwierza</vt:lpstr>
      <vt:lpstr>Slajd 2</vt:lpstr>
      <vt:lpstr>Slajd 3</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lpstr>Slajd 16</vt:lpstr>
      <vt:lpstr>Slajd 17</vt:lpstr>
      <vt:lpstr>Zagadki</vt:lpstr>
      <vt:lpstr>Slajd 19</vt:lpstr>
      <vt:lpstr>Slajd 20</vt:lpstr>
      <vt:lpstr>Slajd 21</vt:lpstr>
      <vt:lpstr>Slajd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Jeż</dc:title>
  <dc:creator>R500V</dc:creator>
  <cp:lastModifiedBy>R500V</cp:lastModifiedBy>
  <cp:revision>5</cp:revision>
  <dcterms:created xsi:type="dcterms:W3CDTF">2020-10-29T19:09:00Z</dcterms:created>
  <dcterms:modified xsi:type="dcterms:W3CDTF">2020-10-30T20:12:55Z</dcterms:modified>
</cp:coreProperties>
</file>