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9" r:id="rId2"/>
    <p:sldId id="256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8240-3BA0-4D14-9870-6B0D8DEEC399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6AC00E-77B0-44A4-A1B5-5BABEF4CA7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8240-3BA0-4D14-9870-6B0D8DEEC399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C00E-77B0-44A4-A1B5-5BABEF4CA74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8240-3BA0-4D14-9870-6B0D8DEEC399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C00E-77B0-44A4-A1B5-5BABEF4CA74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798240-3BA0-4D14-9870-6B0D8DEEC399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6AC00E-77B0-44A4-A1B5-5BABEF4CA7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8240-3BA0-4D14-9870-6B0D8DEEC399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C00E-77B0-44A4-A1B5-5BABEF4CA7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8240-3BA0-4D14-9870-6B0D8DEEC399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C00E-77B0-44A4-A1B5-5BABEF4CA7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C00E-77B0-44A4-A1B5-5BABEF4CA7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8240-3BA0-4D14-9870-6B0D8DEEC399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8240-3BA0-4D14-9870-6B0D8DEEC399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C00E-77B0-44A4-A1B5-5BABEF4CA7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8240-3BA0-4D14-9870-6B0D8DEEC399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C00E-77B0-44A4-A1B5-5BABEF4CA74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798240-3BA0-4D14-9870-6B0D8DEEC399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6AC00E-77B0-44A4-A1B5-5BABEF4CA7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8240-3BA0-4D14-9870-6B0D8DEEC399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6AC00E-77B0-44A4-A1B5-5BABEF4CA7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798240-3BA0-4D14-9870-6B0D8DEEC399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6AC00E-77B0-44A4-A1B5-5BABEF4CA7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/>
          </a:bodyPr>
          <a:lstStyle/>
          <a:p>
            <a:r>
              <a:rPr lang="pl-PL" dirty="0" smtClean="0"/>
              <a:t>             </a:t>
            </a:r>
            <a:r>
              <a:rPr lang="pl-PL" sz="7200" dirty="0" smtClean="0"/>
              <a:t>Jeż europejski</a:t>
            </a:r>
            <a:endParaRPr lang="pl-PL" sz="7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42844" y="2643182"/>
            <a:ext cx="8229600" cy="4572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9218" name="Picture 2" descr="Jeż europejski (Erinaceus europaeus) ssak owadożerny - Ptaki Polski,  Fotografia Przyrodnicza i podróżnic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00305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2910" y="2428868"/>
            <a:ext cx="8229600" cy="4572000"/>
          </a:xfrm>
        </p:spPr>
        <p:txBody>
          <a:bodyPr/>
          <a:lstStyle/>
          <a:p>
            <a:r>
              <a:rPr lang="pl-PL" dirty="0" smtClean="0"/>
              <a:t>To małe zwierzątko mieszka pod liśćmi i gałązkami.   W  dzień sobie </a:t>
            </a:r>
            <a:r>
              <a:rPr lang="pl-PL" dirty="0" smtClean="0"/>
              <a:t>śpi , </a:t>
            </a:r>
            <a:r>
              <a:rPr lang="pl-PL" dirty="0" smtClean="0"/>
              <a:t>a nocy tupie małymi nóżkami .     Ma </a:t>
            </a:r>
            <a:r>
              <a:rPr lang="pl-PL" dirty="0" smtClean="0"/>
              <a:t> tysiące </a:t>
            </a:r>
            <a:r>
              <a:rPr lang="pl-PL" dirty="0" smtClean="0"/>
              <a:t>igieł on nie jest iglakiem lecz tylko ssakiem. 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ZAGADKA   </a:t>
            </a:r>
            <a:endParaRPr lang="pl-PL" dirty="0"/>
          </a:p>
        </p:txBody>
      </p:sp>
      <p:pic>
        <p:nvPicPr>
          <p:cNvPr id="1026" name="Picture 2" descr="Pakiet edukacyjny - Dzień Jeż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00504"/>
            <a:ext cx="4071966" cy="2121089"/>
          </a:xfrm>
          <a:prstGeom prst="rect">
            <a:avLst/>
          </a:prstGeom>
          <a:noFill/>
        </p:spPr>
      </p:pic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714356"/>
            <a:ext cx="1314440" cy="1314440"/>
          </a:xfrm>
          <a:prstGeom prst="rect">
            <a:avLst/>
          </a:prstGeom>
          <a:noFill/>
        </p:spPr>
      </p:pic>
      <p:pic>
        <p:nvPicPr>
          <p:cNvPr id="1030" name="Picture 6" descr="Zobacz obraz źródłow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28604"/>
            <a:ext cx="1928826" cy="1887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1714544" y="2857496"/>
            <a:ext cx="8305800" cy="4143404"/>
          </a:xfrm>
        </p:spPr>
        <p:txBody>
          <a:bodyPr/>
          <a:lstStyle/>
          <a:p>
            <a:endParaRPr lang="pl-PL" sz="4000" b="1" i="1" dirty="0" smtClean="0">
              <a:latin typeface="Arial" pitchFamily="34" charset="0"/>
              <a:cs typeface="Arial" pitchFamily="34" charset="0"/>
            </a:endParaRPr>
          </a:p>
          <a:p>
            <a:endParaRPr lang="pl-PL" sz="4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GROMADA – ssaki</a:t>
            </a:r>
          </a:p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RZĄD – owadożerny</a:t>
            </a:r>
          </a:p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RODZINA – jeżowate</a:t>
            </a:r>
          </a:p>
          <a:p>
            <a:endParaRPr lang="pl-PL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10800000" flipV="1">
            <a:off x="357158" y="714356"/>
            <a:ext cx="8305800" cy="3000396"/>
          </a:xfrm>
        </p:spPr>
        <p:txBody>
          <a:bodyPr>
            <a:normAutofit fontScale="90000"/>
          </a:bodyPr>
          <a:lstStyle/>
          <a:p>
            <a:r>
              <a:rPr lang="pl-PL" i="1" dirty="0" smtClean="0"/>
              <a:t>JEŻ</a:t>
            </a:r>
            <a:r>
              <a:rPr lang="pl-PL" dirty="0" smtClean="0"/>
              <a:t>  jest pod ochroną ścisłą i wymaga ochrony czynnej.                   </a:t>
            </a:r>
            <a:r>
              <a:rPr lang="pl-PL" sz="2700" dirty="0" smtClean="0"/>
              <a:t>To  znaczy że zabronione jest jakiekolwiek integrowanie  w życie jeży, niszczenie ich siedlisk, przenoszenie w inne miejsca, płoszenie i straszenie.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8194" name="Picture 2" descr="Atlas Ssaków Pol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857628"/>
            <a:ext cx="3028950" cy="201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034" y="2286000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pl-PL" sz="3200" dirty="0" smtClean="0"/>
          </a:p>
          <a:p>
            <a:pPr algn="ctr">
              <a:buNone/>
            </a:pPr>
            <a:r>
              <a:rPr lang="pl-PL" sz="3200" dirty="0" smtClean="0"/>
              <a:t>Jeż zachodni występuje w zachodniej i północnej Europie, a w Polsce spotykany jest jej zachodniej części. Mieszka na polach i łąkach brzegach lasów i w parkach porośniętych kępami drzew. W nocy lub o zmierzchu odwiedza przydomowe  ogrody i sady . W październiku przygotowuję się do zimy. Buduje dobrze ukryte gniazda wyłożone liśćmi i trawą. Dzięki podskórnym zapasom tłuszczu, spowolnionym procesom metabolicznym oraz obniżonej do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pl-PL" sz="3200" dirty="0" smtClean="0"/>
              <a:t>*C temperaturze ciała może spać nawet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pl-PL" sz="3200" dirty="0" smtClean="0"/>
              <a:t> miesięcy . Kiedy temperatura otoczenia wzrasta, wychodzi z kryjówki od razu przystępuje do żerowania 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/>
          <a:lstStyle/>
          <a:p>
            <a:r>
              <a:rPr lang="pl-PL" dirty="0" smtClean="0"/>
              <a:t>ŻYCIE</a:t>
            </a:r>
            <a:endParaRPr lang="pl-PL" dirty="0"/>
          </a:p>
        </p:txBody>
      </p:sp>
      <p:pic>
        <p:nvPicPr>
          <p:cNvPr id="7170" name="Picture 2" descr="Jeż europejski — Lasy Państwo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811" y="357166"/>
            <a:ext cx="2762269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2286000"/>
            <a:ext cx="8229600" cy="45720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2400" dirty="0" smtClean="0"/>
              <a:t>Jeż to jedyny kolczasty ssak Europy Środkowej. Jego grzbiet i boki pokryte są naprzemienne prążkowanymi,</a:t>
            </a:r>
          </a:p>
          <a:p>
            <a:pPr algn="ctr">
              <a:buNone/>
            </a:pPr>
            <a:r>
              <a:rPr lang="pl-PL" sz="2400" dirty="0" smtClean="0"/>
              <a:t>biało-czarnymi kolcami. Zwierzę to swymi nogami robią dużo hałasu podczas nocnego żerowania. Ma prawie niewidoczny ogon, niewielkie  uszy i wydłużony pysk z ostrymi zębami. Nos służy zwierzęciu jako narząd dotyku, którym poznaje otoczenie oraz lokalizuje zbliżające się niebezpieczeństwo. Silny podskórny mięsień okrężny umożliwia zwijaniu się w kulkę i pionowe ustawienie kolców w znacznym stopniu zabezpiecza przed wrogami.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WYGLĄD</a:t>
            </a:r>
            <a:endParaRPr lang="pl-PL" dirty="0"/>
          </a:p>
        </p:txBody>
      </p:sp>
      <p:pic>
        <p:nvPicPr>
          <p:cNvPr id="6146" name="Picture 2" descr="Jeż zachodni, jeż europejski - Medianauka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8604"/>
            <a:ext cx="3361489" cy="2237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pl-PL" sz="3200" dirty="0" smtClean="0"/>
          </a:p>
          <a:p>
            <a:pPr algn="ctr">
              <a:buNone/>
            </a:pPr>
            <a:r>
              <a:rPr lang="pl-PL" sz="3200" dirty="0" smtClean="0"/>
              <a:t>W ciągu roku jeż europejski może mieć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dwa</a:t>
            </a:r>
            <a:r>
              <a:rPr lang="pl-PL" sz="3200" dirty="0" smtClean="0"/>
              <a:t> mioty. Okres gotowy trwa od marca do czerwca. Zaloty polegają na tym, że samiec i samica głośno tupią, parskają i polują. Zanim dojdzie do zbliżenia, samiec kilkunastokrotnie okrąż samicę. W tym czasie samica stroszy kolce i kłuje samca. Samiec może się zbliżyć dopiero wtedy, kiedy samica opuści kolce. Po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pl-PL" sz="3200" dirty="0" smtClean="0"/>
              <a:t> dniach ciąży na świat przychodzą ślepe i nagie młode. Ich kolce pokryte są cienką błoną, która pęka zaraz po narodzinach. Są wtedy całkiem białe i miękkie, twardnieją dopiero z wiekiem. Jeże nie łączą się w trwałe pary, a samica wychowuje młode sama.   </a:t>
            </a:r>
          </a:p>
          <a:p>
            <a:pPr algn="ctr"/>
            <a:endParaRPr lang="pl-PL" sz="3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ROZMNAŻANIE</a:t>
            </a:r>
            <a:endParaRPr lang="pl-PL" sz="4800" dirty="0"/>
          </a:p>
        </p:txBody>
      </p:sp>
      <p:pic>
        <p:nvPicPr>
          <p:cNvPr id="5122" name="Picture 2" descr="Suffolk Wildlife Trust seeks officer in Ipswich to it the 'most hedgehog  friendly in Britain' | Daily Mail 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85728"/>
            <a:ext cx="1857388" cy="18104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pl-PL" sz="3500" dirty="0" smtClean="0"/>
          </a:p>
          <a:p>
            <a:pPr>
              <a:buNone/>
            </a:pPr>
            <a:r>
              <a:rPr lang="pl-PL" sz="3200" dirty="0" smtClean="0"/>
              <a:t>                                                                                    . Uważa się , że jeż nosi na swoim grzbiecie owoce które znosi do ,,domu” jest to nieprawda                                                              W naturalnych warunkach jedzą ślimaki , dżdżownice, szarańczaki , larwy motyli , chrząszcze , jaja i pisklęta ptaków gnieżdżących na ziemi ,żaby, jaszczurki , węże drobne ssaki ,gady i płazy , owoce i grzyby oraz niewielkie gryzonie co przyczynia się do zmniejszenia populacji szkodników roślin uprawianych przez ludzi .</a:t>
            </a:r>
          </a:p>
          <a:p>
            <a:pPr algn="ctr">
              <a:buNone/>
            </a:pPr>
            <a:endParaRPr lang="pl-PL" sz="3200" dirty="0" smtClean="0"/>
          </a:p>
          <a:p>
            <a:pPr algn="ctr"/>
            <a:endParaRPr lang="pl-PL" sz="3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ODŻYWIANIE</a:t>
            </a:r>
            <a:endParaRPr lang="pl-PL" dirty="0"/>
          </a:p>
        </p:txBody>
      </p:sp>
      <p:pic>
        <p:nvPicPr>
          <p:cNvPr id="4098" name="Picture 2" descr="Zdjęcia natury, przyrodnicze, fotografia przyrodnicza, fotografie natury,  przyrodnicze, łabędź niemy, kawki, krokusy, podbiały pospolite, jeż  europejski, perkoz dwuczuby na gnieździe, cis pospolity, kwiczoł, młode  liście metasekwoi, młode szyszk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8604"/>
            <a:ext cx="2667000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pl-PL" sz="3200" dirty="0" smtClean="0"/>
          </a:p>
          <a:p>
            <a:pPr algn="ctr">
              <a:buNone/>
            </a:pPr>
            <a:r>
              <a:rPr lang="pl-PL" sz="2800" dirty="0" smtClean="0"/>
              <a:t>Dzięki kolcom jeż nie ma zbyt wielu naturalnych wrogów. Do zwiniętej, kolczastej kulki potrafią dostać się jedynie sowy i fretki oraz kleszcze, jaja much. Największe niebezpieczeństwo grozi mu ze strony człowieka – żerujące w nocy osobniki są często rozjeżdżane przez samochody. Stosowanie trutki na gryzonie gdy jeż zje zatrutego gryzonia umiera . Koszenie traw blisko krzaków , wypalanie traw, spalanie stosów liści i gałęzi tam często jeże mają swoje kryjówki co przyczynia się do śmierci tych zwierząt.  .</a:t>
            </a:r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ZAGROŻENIA</a:t>
            </a:r>
            <a:endParaRPr lang="pl-PL" dirty="0"/>
          </a:p>
        </p:txBody>
      </p:sp>
      <p:pic>
        <p:nvPicPr>
          <p:cNvPr id="3074" name="Picture 2" descr="Ratują ranne jeże z Trójmia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71480"/>
            <a:ext cx="1925308" cy="1687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3200" dirty="0" smtClean="0"/>
              <a:t>   </a:t>
            </a:r>
          </a:p>
          <a:p>
            <a:pPr>
              <a:buFontTx/>
              <a:buChar char="-"/>
            </a:pPr>
            <a:r>
              <a:rPr lang="pl-PL" dirty="0" smtClean="0"/>
              <a:t>Jeż europejski żyje do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pl-PL" dirty="0" smtClean="0"/>
              <a:t> lat.</a:t>
            </a:r>
          </a:p>
          <a:p>
            <a:pPr>
              <a:buNone/>
            </a:pPr>
            <a:r>
              <a:rPr lang="pl-PL" sz="2400" dirty="0" smtClean="0"/>
              <a:t>-  Zwierzę jest odporne na jad niektórych zwierząt, np. żmii.</a:t>
            </a:r>
          </a:p>
          <a:p>
            <a:pPr>
              <a:buFontTx/>
              <a:buChar char="-"/>
            </a:pPr>
            <a:r>
              <a:rPr lang="pl-PL" sz="2400" dirty="0" smtClean="0"/>
              <a:t>Jeż europejski jest blisko spokrewniony z jeżem wschodnim .</a:t>
            </a:r>
          </a:p>
          <a:p>
            <a:pPr>
              <a:buFontTx/>
              <a:buChar char="-"/>
            </a:pPr>
            <a:r>
              <a:rPr lang="pl-PL" sz="2400" dirty="0" smtClean="0"/>
              <a:t>Ma brązową i nieregularną plamę na piersi.</a:t>
            </a:r>
          </a:p>
          <a:p>
            <a:pPr>
              <a:buFontTx/>
              <a:buChar char="-"/>
            </a:pPr>
            <a:r>
              <a:rPr lang="pl-PL" sz="2400" dirty="0" smtClean="0"/>
              <a:t>Ciało dorosłego jeża pokrywa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5-7</a:t>
            </a:r>
            <a:r>
              <a:rPr lang="pl-PL" sz="2400" dirty="0" smtClean="0"/>
              <a:t> tys. Kolców długości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2-3</a:t>
            </a:r>
            <a:r>
              <a:rPr lang="pl-PL" sz="2400" dirty="0" smtClean="0"/>
              <a:t> cm .</a:t>
            </a:r>
          </a:p>
          <a:p>
            <a:pPr>
              <a:buFontTx/>
              <a:buChar char="-"/>
            </a:pPr>
            <a:r>
              <a:rPr lang="pl-PL" sz="2400" dirty="0" smtClean="0"/>
              <a:t>Podczas magazynowania tkanki tłuszczowej na zimę w ciągu jednej nocy zwierzę potrafi zjeść do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150</a:t>
            </a:r>
            <a:r>
              <a:rPr lang="pl-PL" sz="2400" dirty="0" smtClean="0"/>
              <a:t> g mięsa i wypić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pl-PL" sz="2400" dirty="0" smtClean="0"/>
              <a:t> g wody.</a:t>
            </a:r>
          </a:p>
          <a:p>
            <a:pPr>
              <a:buFontTx/>
              <a:buChar char="-"/>
            </a:pPr>
            <a:endParaRPr lang="pl-PL" sz="2800" dirty="0" smtClean="0"/>
          </a:p>
          <a:p>
            <a:pPr>
              <a:buNone/>
            </a:pPr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</a:t>
            </a:r>
            <a:endParaRPr lang="pl-PL" dirty="0"/>
          </a:p>
        </p:txBody>
      </p:sp>
      <p:pic>
        <p:nvPicPr>
          <p:cNvPr id="2050" name="Picture 2" descr="Jeże na kacu. Zwierzęta leżały przy butelce po ajerkoniaku - tvp.in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0854" y="500042"/>
            <a:ext cx="3271166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72000"/>
          </a:xfrm>
        </p:spPr>
        <p:txBody>
          <a:bodyPr/>
          <a:lstStyle/>
          <a:p>
            <a:r>
              <a:rPr lang="pl-PL" dirty="0" smtClean="0"/>
              <a:t>W ogrodach i parkach zostawiajmy strefę gałęzi i  liści przed zimą ponieważ tam jeż ma swoją kryjówkę. Napotkane rozwalone legowisko przykryjmy liśćmi, słomą lub sianem. Nie bierzmy dużego jeża w ręce bo może to być karmiąca samica .  Nie  płoszmy i nie niepokoimy  jeża . Gdy spotkamy rannego jeża natychmiast bezpiecznie zawieźmy go do najbliższej weterynarii. Jeżeli weterynarz stwierdzi , że poradzi sobie samo zwierzę  odwozimy go w to samo miejsce. A jeśli wymaga dalszej pomocy dzwonimy do POLSKIEGO STOWARZYSZENIA OCHRONY JEŻY.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219200"/>
          </a:xfrm>
        </p:spPr>
        <p:txBody>
          <a:bodyPr/>
          <a:lstStyle/>
          <a:p>
            <a:r>
              <a:rPr lang="pl-PL" dirty="0" smtClean="0"/>
              <a:t>JAK POMÓC? </a:t>
            </a:r>
            <a:endParaRPr lang="pl-PL" dirty="0"/>
          </a:p>
        </p:txBody>
      </p:sp>
      <p:pic>
        <p:nvPicPr>
          <p:cNvPr id="25602" name="Picture 2" descr="Polskie Stowarzyszenie Ochrony Jeży &quot;Nasze Jeże&quot; - Posty | 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57166"/>
            <a:ext cx="2095237" cy="1569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418</TotalTime>
  <Words>698</Words>
  <Application>Microsoft Office PowerPoint</Application>
  <PresentationFormat>Pokaz na ekranie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Papier</vt:lpstr>
      <vt:lpstr>             Jeż europejski</vt:lpstr>
      <vt:lpstr>JEŻ  jest pod ochroną ścisłą i wymaga ochrony czynnej.                   To  znaczy że zabronione jest jakiekolwiek integrowanie  w życie jeży, niszczenie ich siedlisk, przenoszenie w inne miejsca, płoszenie i straszenie. </vt:lpstr>
      <vt:lpstr>ŻYCIE</vt:lpstr>
      <vt:lpstr>WYGLĄD</vt:lpstr>
      <vt:lpstr>ROZMNAŻANIE</vt:lpstr>
      <vt:lpstr>ODŻYWIANIE</vt:lpstr>
      <vt:lpstr>ZAGROŻENIA</vt:lpstr>
      <vt:lpstr>CIEKAWOSTKI</vt:lpstr>
      <vt:lpstr>JAK POMÓC? </vt:lpstr>
      <vt:lpstr>ZAGADKA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Jeż europejski</dc:title>
  <dc:creator>admin</dc:creator>
  <cp:lastModifiedBy>admin</cp:lastModifiedBy>
  <cp:revision>51</cp:revision>
  <dcterms:created xsi:type="dcterms:W3CDTF">2020-10-18T11:02:53Z</dcterms:created>
  <dcterms:modified xsi:type="dcterms:W3CDTF">2020-10-29T12:33:09Z</dcterms:modified>
</cp:coreProperties>
</file>